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drawings/drawing3.xml" ContentType="application/vnd.openxmlformats-officedocument.drawingml.chartshapes+xml"/>
  <Override PartName="/ppt/charts/chart7.xml" ContentType="application/vnd.openxmlformats-officedocument.drawingml.chart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9" r:id="rId1"/>
  </p:sldMasterIdLst>
  <p:notesMasterIdLst>
    <p:notesMasterId r:id="rId26"/>
  </p:notesMasterIdLst>
  <p:handoutMasterIdLst>
    <p:handoutMasterId r:id="rId27"/>
  </p:handoutMasterIdLst>
  <p:sldIdLst>
    <p:sldId id="464" r:id="rId2"/>
    <p:sldId id="539" r:id="rId3"/>
    <p:sldId id="544" r:id="rId4"/>
    <p:sldId id="496" r:id="rId5"/>
    <p:sldId id="482" r:id="rId6"/>
    <p:sldId id="533" r:id="rId7"/>
    <p:sldId id="512" r:id="rId8"/>
    <p:sldId id="545" r:id="rId9"/>
    <p:sldId id="562" r:id="rId10"/>
    <p:sldId id="576" r:id="rId11"/>
    <p:sldId id="566" r:id="rId12"/>
    <p:sldId id="569" r:id="rId13"/>
    <p:sldId id="521" r:id="rId14"/>
    <p:sldId id="559" r:id="rId15"/>
    <p:sldId id="570" r:id="rId16"/>
    <p:sldId id="538" r:id="rId17"/>
    <p:sldId id="555" r:id="rId18"/>
    <p:sldId id="575" r:id="rId19"/>
    <p:sldId id="573" r:id="rId20"/>
    <p:sldId id="574" r:id="rId21"/>
    <p:sldId id="541" r:id="rId22"/>
    <p:sldId id="577" r:id="rId23"/>
    <p:sldId id="578" r:id="rId24"/>
    <p:sldId id="579" r:id="rId25"/>
  </p:sldIdLst>
  <p:sldSz cx="9144000" cy="6858000" type="screen4x3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Пользователь" initials="П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CC"/>
    <a:srgbClr val="BC2A38"/>
    <a:srgbClr val="33CCCC"/>
    <a:srgbClr val="000000"/>
    <a:srgbClr val="FF9999"/>
    <a:srgbClr val="FF0066"/>
    <a:srgbClr val="99FF33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369" autoAdjust="0"/>
  </p:normalViewPr>
  <p:slideViewPr>
    <p:cSldViewPr>
      <p:cViewPr>
        <p:scale>
          <a:sx n="78" d="100"/>
          <a:sy n="78" d="100"/>
        </p:scale>
        <p:origin x="-2290" y="-2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3307" y="-101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DFIBM\obmen$\_Bce\&#1051;&#1086;&#1089;&#1100;\&#1057;&#1086;&#1074;&#1077;&#1097;&#1072;&#1085;&#1080;&#1077;%20&#1071;&#1085;&#1074;&#1072;&#1088;&#1100;%202011\&#1054;&#1040;&#1044;&#1041;&#1041;\&#1057;&#1083;&#1072;&#1081;&#1076;&#1099;%20&#1054;&#1040;&#1044;&#1041;&#1041;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&#1044;&#1080;&#1072;&#1075;&#1088;&#1072;&#1084;&#1084;&#1072;%20&#1074;%20Microsoft%20PowerPoint" TargetMode="External"/><Relationship Id="rId1" Type="http://schemas.openxmlformats.org/officeDocument/2006/relationships/themeOverride" Target="../theme/themeOverride2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4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2.6887280248190412E-2"/>
          <c:y val="4.2372881355936684E-2"/>
          <c:w val="0.95449844881075496"/>
          <c:h val="0.7755205570862586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Лист1!$B$6:$B$10</c:f>
              <c:strCache>
                <c:ptCount val="5"/>
                <c:pt idx="0">
                  <c:v>2006г.</c:v>
                </c:pt>
                <c:pt idx="1">
                  <c:v>2007г.</c:v>
                </c:pt>
                <c:pt idx="2">
                  <c:v>2008г.</c:v>
                </c:pt>
                <c:pt idx="3">
                  <c:v>2009г.</c:v>
                </c:pt>
                <c:pt idx="4">
                  <c:v>2010г.</c:v>
                </c:pt>
              </c:strCache>
            </c:strRef>
          </c:cat>
          <c:val>
            <c:numRef>
              <c:f>Лист1!$C$6:$C$10</c:f>
              <c:numCache>
                <c:formatCode>#,##0</c:formatCode>
                <c:ptCount val="5"/>
                <c:pt idx="0">
                  <c:v>2586.8403916999996</c:v>
                </c:pt>
                <c:pt idx="1">
                  <c:v>3323.6727967499996</c:v>
                </c:pt>
                <c:pt idx="2">
                  <c:v>5791.5468578299997</c:v>
                </c:pt>
                <c:pt idx="3">
                  <c:v>6532.4744473799965</c:v>
                </c:pt>
                <c:pt idx="4">
                  <c:v>7146.2779999999975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3F6-4347-8BD3-48D6AA2EBB9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8690304"/>
        <c:axId val="162232192"/>
      </c:barChart>
      <c:catAx>
        <c:axId val="158690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62232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62232192"/>
        <c:scaling>
          <c:orientation val="minMax"/>
        </c:scaling>
        <c:delete val="1"/>
        <c:axPos val="l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1.137538779731174E-2"/>
              <c:y val="0.53220338983047821"/>
            </c:manualLayout>
          </c:layout>
          <c:overlay val="0"/>
          <c:spPr>
            <a:noFill/>
            <a:ln w="25400">
              <a:noFill/>
            </a:ln>
          </c:spPr>
        </c:title>
        <c:numFmt formatCode="#,##0" sourceLinked="1"/>
        <c:majorTickMark val="out"/>
        <c:minorTickMark val="none"/>
        <c:tickLblPos val="none"/>
        <c:crossAx val="158690304"/>
        <c:crosses val="autoZero"/>
        <c:crossBetween val="between"/>
      </c:valAx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6871584699453555"/>
          <c:y val="0.19000836120401338"/>
          <c:w val="0.51584699453551963"/>
          <c:h val="0.78929765886287662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525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b="1" cap="all" spc="0">
          <a:ln w="9000" cmpd="sng">
            <a:solidFill>
              <a:schemeClr val="accent4">
                <a:shade val="50000"/>
                <a:satMod val="120000"/>
              </a:schemeClr>
            </a:solidFill>
            <a:prstDash val="solid"/>
          </a:ln>
          <a:solidFill>
            <a:schemeClr val="bg2"/>
          </a:solidFill>
          <a:effectLst>
            <a:reflection blurRad="12700" stA="28000" endPos="45000" dist="1000" dir="5400000" sy="-100000" algn="bl" rotWithShape="0"/>
          </a:effectLst>
        </a:defRPr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80"/>
      <c:rotY val="0"/>
      <c:rAngAx val="0"/>
      <c:perspective val="20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0220377904508681E-2"/>
          <c:y val="0"/>
          <c:w val="0.71140791338914799"/>
          <c:h val="1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 w="25389">
          <a:noFill/>
        </a:ln>
      </c:spPr>
    </c:plotArea>
    <c:legend>
      <c:legendPos val="r"/>
      <c:layout>
        <c:manualLayout>
          <c:xMode val="edge"/>
          <c:yMode val="edge"/>
          <c:x val="0.69174311926605503"/>
          <c:y val="2.8985507246376812E-2"/>
          <c:w val="0.29174311926605506"/>
          <c:h val="0.96739130434782605"/>
        </c:manualLayout>
      </c:layout>
      <c:overlay val="0"/>
      <c:txPr>
        <a:bodyPr/>
        <a:lstStyle/>
        <a:p>
          <a:pPr>
            <a:defRPr sz="1182">
              <a:latin typeface="+mj-lt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771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80"/>
      <c:rotY val="0"/>
      <c:rAngAx val="0"/>
      <c:perspective val="20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9.7890650992569744E-2"/>
          <c:w val="1"/>
          <c:h val="0.75384615384615383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72">
          <a:noFill/>
        </a:ln>
      </c:spPr>
    </c:plotArea>
    <c:plotVisOnly val="1"/>
    <c:dispBlanksAs val="zero"/>
    <c:showDLblsOverMax val="0"/>
  </c:chart>
  <c:txPr>
    <a:bodyPr/>
    <a:lstStyle/>
    <a:p>
      <a:pPr>
        <a:defRPr sz="1688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783636739285145E-3"/>
          <c:y val="4.8419689347649576E-3"/>
          <c:w val="0.66224581621175183"/>
          <c:h val="0.5413930355167966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B61C5E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16CA-4446-AAB9-27915E44515E}"/>
              </c:ext>
            </c:extLst>
          </c:dPt>
          <c:dPt>
            <c:idx val="1"/>
            <c:bubble3D val="0"/>
            <c:spPr>
              <a:solidFill>
                <a:srgbClr val="F8767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6CA-4446-AAB9-27915E44515E}"/>
              </c:ext>
            </c:extLst>
          </c:dPt>
          <c:dPt>
            <c:idx val="2"/>
            <c:bubble3D val="0"/>
            <c:spPr>
              <a:solidFill>
                <a:srgbClr val="CA6CB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16CA-4446-AAB9-27915E44515E}"/>
              </c:ext>
            </c:extLst>
          </c:dPt>
          <c:cat>
            <c:numRef>
              <c:f>Лист1!$A$2:$A$4</c:f>
              <c:numCache>
                <c:formatCode>General</c:formatCode>
                <c:ptCount val="3"/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6CA-4446-AAB9-27915E4451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400">
          <a:noFill/>
        </a:ln>
      </c:spPr>
    </c:plotArea>
    <c:plotVisOnly val="1"/>
    <c:dispBlanksAs val="zero"/>
    <c:showDLblsOverMax val="0"/>
  </c:chart>
  <c:txPr>
    <a:bodyPr/>
    <a:lstStyle/>
    <a:p>
      <a:pPr>
        <a:defRPr sz="1768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</c:strCache>
            </c:strRef>
          </c:tx>
          <c:spPr>
            <a:solidFill>
              <a:srgbClr val="FF6699"/>
            </a:solidFill>
            <a:ln>
              <a:solidFill>
                <a:srgbClr val="99FF33"/>
              </a:solidFill>
            </a:ln>
          </c:spPr>
          <c:invertIfNegative val="0"/>
          <c:dPt>
            <c:idx val="0"/>
            <c:invertIfNegative val="0"/>
            <c:bubble3D val="0"/>
            <c:spPr>
              <a:gradFill flip="none" rotWithShape="1">
                <a:gsLst>
                  <a:gs pos="0">
                    <a:srgbClr val="CCFF33">
                      <a:shade val="30000"/>
                      <a:satMod val="115000"/>
                    </a:srgbClr>
                  </a:gs>
                  <a:gs pos="50000">
                    <a:srgbClr val="CCFF33">
                      <a:shade val="67500"/>
                      <a:satMod val="115000"/>
                    </a:srgbClr>
                  </a:gs>
                  <a:gs pos="100000">
                    <a:srgbClr val="CCFF33">
                      <a:shade val="100000"/>
                      <a:satMod val="115000"/>
                    </a:srgbClr>
                  </a:gs>
                </a:gsLst>
                <a:lin ang="18900000" scaled="1"/>
                <a:tileRect/>
              </a:gradFill>
              <a:ln>
                <a:solidFill>
                  <a:srgbClr val="99FF33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83D2-4A04-8BC2-8BF13BA09450}"/>
              </c:ext>
            </c:extLst>
          </c:dPt>
          <c:dPt>
            <c:idx val="1"/>
            <c:invertIfNegative val="0"/>
            <c:bubble3D val="0"/>
            <c:spPr>
              <a:gradFill flip="none" rotWithShape="1">
                <a:gsLst>
                  <a:gs pos="0">
                    <a:srgbClr val="CCFF33">
                      <a:shade val="30000"/>
                      <a:satMod val="115000"/>
                    </a:srgbClr>
                  </a:gs>
                  <a:gs pos="50000">
                    <a:srgbClr val="CCFF33">
                      <a:shade val="67500"/>
                      <a:satMod val="115000"/>
                    </a:srgbClr>
                  </a:gs>
                  <a:gs pos="100000">
                    <a:srgbClr val="CCFF33">
                      <a:shade val="100000"/>
                      <a:satMod val="115000"/>
                    </a:srgbClr>
                  </a:gs>
                </a:gsLst>
                <a:lin ang="18900000" scaled="1"/>
                <a:tileRect/>
              </a:gradFill>
              <a:ln>
                <a:solidFill>
                  <a:srgbClr val="99FF33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3D2-4A04-8BC2-8BF13BA09450}"/>
              </c:ext>
            </c:extLst>
          </c:dPt>
          <c:dPt>
            <c:idx val="2"/>
            <c:invertIfNegative val="0"/>
            <c:bubble3D val="0"/>
            <c:spPr>
              <a:gradFill flip="none" rotWithShape="1">
                <a:gsLst>
                  <a:gs pos="0">
                    <a:srgbClr val="CCFF33">
                      <a:shade val="30000"/>
                      <a:satMod val="115000"/>
                    </a:srgbClr>
                  </a:gs>
                  <a:gs pos="50000">
                    <a:srgbClr val="CCFF33">
                      <a:shade val="67500"/>
                      <a:satMod val="115000"/>
                    </a:srgbClr>
                  </a:gs>
                  <a:gs pos="100000">
                    <a:srgbClr val="CCFF33">
                      <a:shade val="100000"/>
                      <a:satMod val="115000"/>
                    </a:srgbClr>
                  </a:gs>
                </a:gsLst>
                <a:lin ang="18900000" scaled="1"/>
                <a:tileRect/>
              </a:gradFill>
              <a:ln>
                <a:solidFill>
                  <a:srgbClr val="99FF33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83D2-4A04-8BC2-8BF13BA09450}"/>
              </c:ext>
            </c:extLst>
          </c:dPt>
          <c:dPt>
            <c:idx val="3"/>
            <c:invertIfNegative val="0"/>
            <c:bubble3D val="0"/>
            <c:spPr>
              <a:gradFill flip="none" rotWithShape="1">
                <a:gsLst>
                  <a:gs pos="0">
                    <a:srgbClr val="CCFF33">
                      <a:shade val="30000"/>
                      <a:satMod val="115000"/>
                    </a:srgbClr>
                  </a:gs>
                  <a:gs pos="50000">
                    <a:srgbClr val="CCFF33">
                      <a:shade val="67500"/>
                      <a:satMod val="115000"/>
                    </a:srgbClr>
                  </a:gs>
                  <a:gs pos="100000">
                    <a:srgbClr val="CCFF33">
                      <a:shade val="100000"/>
                      <a:satMod val="115000"/>
                    </a:srgbClr>
                  </a:gs>
                </a:gsLst>
                <a:lin ang="18900000" scaled="1"/>
                <a:tileRect/>
              </a:gradFill>
              <a:ln>
                <a:solidFill>
                  <a:srgbClr val="99FF33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3D2-4A04-8BC2-8BF13BA09450}"/>
              </c:ext>
            </c:extLst>
          </c:dPt>
          <c:dPt>
            <c:idx val="4"/>
            <c:invertIfNegative val="0"/>
            <c:bubble3D val="0"/>
            <c:spPr>
              <a:gradFill flip="none" rotWithShape="1">
                <a:gsLst>
                  <a:gs pos="0">
                    <a:srgbClr val="CCFF33">
                      <a:shade val="30000"/>
                      <a:satMod val="115000"/>
                    </a:srgbClr>
                  </a:gs>
                  <a:gs pos="50000">
                    <a:srgbClr val="CCFF33">
                      <a:shade val="67500"/>
                      <a:satMod val="115000"/>
                    </a:srgbClr>
                  </a:gs>
                  <a:gs pos="100000">
                    <a:srgbClr val="CCFF33">
                      <a:shade val="100000"/>
                      <a:satMod val="115000"/>
                    </a:srgbClr>
                  </a:gs>
                </a:gsLst>
                <a:lin ang="18900000" scaled="1"/>
                <a:tileRect/>
              </a:gradFill>
              <a:ln>
                <a:solidFill>
                  <a:srgbClr val="99FF33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83D2-4A04-8BC2-8BF13BA09450}"/>
              </c:ext>
            </c:extLst>
          </c:dPt>
          <c:cat>
            <c:numRef>
              <c:f>Лист1!$A$2:$A$6</c:f>
              <c:numCache>
                <c:formatCode>General</c:formatCode>
                <c:ptCount val="5"/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83D2-4A04-8BC2-8BF13BA094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98665216"/>
        <c:axId val="98666752"/>
        <c:axId val="0"/>
      </c:bar3DChart>
      <c:catAx>
        <c:axId val="986652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8666752"/>
        <c:crosses val="autoZero"/>
        <c:auto val="1"/>
        <c:lblAlgn val="ctr"/>
        <c:lblOffset val="100"/>
        <c:noMultiLvlLbl val="0"/>
      </c:catAx>
      <c:valAx>
        <c:axId val="9866675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9866521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797"/>
      </a:pPr>
      <a:endParaRPr lang="ru-RU"/>
    </a:p>
  </c:txPr>
  <c:externalData r:id="rId1">
    <c:autoUpdate val="0"/>
  </c:externalData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1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32171640" cy="32331660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chemeClr val="accent1"/>
          </a:solidFill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2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dk1"/>
        </a:fontRef>
      </cdr:style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1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32171640" cy="21427440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0.26474</cdr:x>
      <cdr:y>0.24123</cdr:y>
    </cdr:from>
    <cdr:to>
      <cdr:x>0.58384</cdr:x>
      <cdr:y>0.37086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1152128" y="1296045"/>
          <a:ext cx="1391121" cy="6907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endParaRPr lang="ru-RU" sz="1600" b="1" dirty="0">
            <a:solidFill>
              <a:schemeClr val="tx1"/>
            </a:solidFill>
            <a:latin typeface="+mj-lt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defTabSz="90805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algn="r" defTabSz="90805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E748A8A6-9882-42E7-BF72-78AC77613B34}" type="datetimeFigureOut">
              <a:rPr lang="ru-RU"/>
              <a:pPr>
                <a:defRPr/>
              </a:pPr>
              <a:t>13.10.2021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defTabSz="90805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algn="r" defTabSz="908050" eaLnBrk="1" hangingPunct="1">
              <a:defRPr sz="1200" smtClean="0"/>
            </a:lvl1pPr>
          </a:lstStyle>
          <a:p>
            <a:pPr>
              <a:defRPr/>
            </a:pPr>
            <a:fld id="{6159DD79-9900-4F8B-9077-098173A3EF9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425041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defTabSz="908050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algn="r" defTabSz="908050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38F3C078-12C3-4F4F-BEA2-E8947BF30A8A}" type="datetimeFigureOut">
              <a:rPr lang="ru-RU"/>
              <a:pPr>
                <a:defRPr/>
              </a:pPr>
              <a:t>13.10.2021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defTabSz="908050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algn="r" defTabSz="908050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DA08FFC-3283-46C9-A045-267393006B7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60247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6148" name="Номер слайда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27" tIns="45363" rIns="90727" bIns="45363" anchor="b"/>
          <a:lstStyle>
            <a:lvl1pPr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7942B86-3971-498C-A82A-5B81A457DD66}" type="slidenum">
              <a:rPr lang="ru-RU" altLang="ru-RU"/>
              <a:pPr algn="r" eaLnBrk="1" hangingPunct="1">
                <a:spcBef>
                  <a:spcPct val="0"/>
                </a:spcBef>
              </a:pPr>
              <a:t>1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CB051B7-BA15-4BFB-8FE6-3B11B8B2FC48}" type="slidenum">
              <a:rPr lang="ru-RU" altLang="ru-RU"/>
              <a:pPr>
                <a:spcBef>
                  <a:spcPct val="0"/>
                </a:spcBef>
              </a:pPr>
              <a:t>3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D90EB57-CE89-466C-9A65-9F2C446858CB}" type="slidenum">
              <a:rPr lang="ru-RU" altLang="ru-RU"/>
              <a:pPr>
                <a:spcBef>
                  <a:spcPct val="0"/>
                </a:spcBef>
              </a:pPr>
              <a:t>5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A08FFC-3283-46C9-A045-267393006B73}" type="slidenum">
              <a:rPr lang="ru-RU" altLang="ru-RU" smtClean="0"/>
              <a:pPr>
                <a:defRPr/>
              </a:pPr>
              <a:t>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045465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A08FFC-3283-46C9-A045-267393006B73}" type="slidenum">
              <a:rPr lang="ru-RU" altLang="ru-RU" smtClean="0"/>
              <a:pPr>
                <a:defRPr/>
              </a:pPr>
              <a:t>12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93175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080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448CF4-654F-4D79-AEBD-BA996FC0013F}" type="slidenum">
              <a:rPr lang="ru-RU" altLang="ru-RU"/>
              <a:pPr>
                <a:spcBef>
                  <a:spcPct val="0"/>
                </a:spcBef>
              </a:pPr>
              <a:t>13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A08FFC-3283-46C9-A045-267393006B73}" type="slidenum">
              <a:rPr lang="ru-RU" altLang="ru-RU" smtClean="0"/>
              <a:pPr>
                <a:defRPr/>
              </a:pPr>
              <a:t>15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21411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A8A18-3EFD-41E6-8B23-0680C1E645AD}" type="datetime1">
              <a:rPr lang="ru-RU"/>
              <a:pPr>
                <a:defRPr/>
              </a:pPr>
              <a:t>13.10.2021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63384-BA96-4443-8569-8C2F39A22CF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18023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CCF56-C1CC-4DED-A592-E43D9D820F33}" type="datetime1">
              <a:rPr lang="ru-RU"/>
              <a:pPr>
                <a:defRPr/>
              </a:pPr>
              <a:t>13.10.2021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CD583-9C37-4247-8C2D-45F5796FAC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0476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F2B1C-6380-4BEF-9032-CDD577F31708}" type="datetime1">
              <a:rPr lang="ru-RU"/>
              <a:pPr>
                <a:defRPr/>
              </a:pPr>
              <a:t>13.10.2021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E942D-EF1A-4746-8212-636EDA6E3CB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78160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1_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9709C-E74D-4D25-8ED6-42011B07FD0B}" type="datetime1">
              <a:rPr lang="ru-RU"/>
              <a:pPr>
                <a:defRPr/>
              </a:pPr>
              <a:t>13.10.2021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8EAF1-A29F-48AE-AED2-C813F1E1CB2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25827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8FD4E-10D6-4197-8867-3E6794DEC4E9}" type="datetime1">
              <a:rPr lang="ru-RU"/>
              <a:pPr>
                <a:defRPr/>
              </a:pPr>
              <a:t>13.10.2021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83FE9-322A-4B10-A098-7ABC1A4B0B0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7609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C1688-F794-4D79-BE26-4A94F2D27D3B}" type="datetime1">
              <a:rPr lang="ru-RU"/>
              <a:pPr>
                <a:defRPr/>
              </a:pPr>
              <a:t>13.10.2021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B2FB0-9778-4226-81F6-9133A070B53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2428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4CBB0-500D-4F93-98D9-10F6FEE90DE2}" type="datetime1">
              <a:rPr lang="ru-RU"/>
              <a:pPr>
                <a:defRPr/>
              </a:pPr>
              <a:t>13.10.2021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CAEDB-6D41-4F72-AB5D-3AFB587E53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8466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9D7D0-4638-4504-9ABE-68FDA525D4C0}" type="datetime1">
              <a:rPr lang="ru-RU"/>
              <a:pPr>
                <a:defRPr/>
              </a:pPr>
              <a:t>13.10.2021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8DD32-7E48-49A4-A8B5-EF3EA9F441B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62054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28FBD-0B02-4E1F-9937-27D3B2FC8811}" type="datetime1">
              <a:rPr lang="ru-RU"/>
              <a:pPr>
                <a:defRPr/>
              </a:pPr>
              <a:t>13.10.2021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26A33-4681-4AC8-9602-5B2C072C4C1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98481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1639C-FBBA-48D5-B0FB-8A0E67C53DBE}" type="datetime1">
              <a:rPr lang="ru-RU"/>
              <a:pPr>
                <a:defRPr/>
              </a:pPr>
              <a:t>13.10.2021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341D4-6DB7-4003-9299-9B3F31132C4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50826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31735-C20D-4912-A905-3E2E1C7DA51A}" type="datetime1">
              <a:rPr lang="ru-RU"/>
              <a:pPr>
                <a:defRPr/>
              </a:pPr>
              <a:t>13.10.2021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07CDD-BB50-40FE-A71E-49E8F2243F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80037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64DD5-D3FD-4C79-969C-C22DB4959926}" type="datetime1">
              <a:rPr lang="ru-RU"/>
              <a:pPr>
                <a:defRPr/>
              </a:pPr>
              <a:t>13.10.2021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E60BD25-76D5-4066-9083-C76DF889BA6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69877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9DF7CD9F-F5E4-4A27-9811-7C22713AEE59}" type="datetime1">
              <a:rPr lang="ru-RU"/>
              <a:pPr>
                <a:defRPr/>
              </a:pPr>
              <a:t>13.10.2021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3F4052"/>
                </a:solidFill>
              </a:defRPr>
            </a:lvl1pPr>
          </a:lstStyle>
          <a:p>
            <a:pPr>
              <a:defRPr/>
            </a:pPr>
            <a:fld id="{06BB25F0-0411-48F4-BA5D-E5F6563503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76" r:id="rId1"/>
    <p:sldLayoutId id="2147484677" r:id="rId2"/>
    <p:sldLayoutId id="2147484678" r:id="rId3"/>
    <p:sldLayoutId id="2147484679" r:id="rId4"/>
    <p:sldLayoutId id="2147484680" r:id="rId5"/>
    <p:sldLayoutId id="2147484681" r:id="rId6"/>
    <p:sldLayoutId id="2147484682" r:id="rId7"/>
    <p:sldLayoutId id="2147484683" r:id="rId8"/>
    <p:sldLayoutId id="2147484687" r:id="rId9"/>
    <p:sldLayoutId id="2147484684" r:id="rId10"/>
    <p:sldLayoutId id="2147484685" r:id="rId11"/>
    <p:sldLayoutId id="2147484686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9BBB5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9BBB5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8064A2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"/>
          <p:cNvSpPr txBox="1">
            <a:spLocks noChangeArrowheads="1"/>
          </p:cNvSpPr>
          <p:nvPr/>
        </p:nvSpPr>
        <p:spPr bwMode="auto">
          <a:xfrm>
            <a:off x="3059113" y="6165850"/>
            <a:ext cx="3530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Arial" charset="0"/>
              </a:rPr>
              <a:t>Ст. Новодеревянковская</a:t>
            </a:r>
            <a:endParaRPr lang="ru-RU" b="1" dirty="0">
              <a:solidFill>
                <a:schemeClr val="accent6">
                  <a:lumMod val="40000"/>
                  <a:lumOff val="60000"/>
                </a:schemeClr>
              </a:solidFill>
              <a:latin typeface="Arial" charset="0"/>
            </a:endParaRPr>
          </a:p>
        </p:txBody>
      </p:sp>
      <p:sp>
        <p:nvSpPr>
          <p:cNvPr id="6217" name="Text Box 73"/>
          <p:cNvSpPr txBox="1">
            <a:spLocks noChangeArrowheads="1"/>
          </p:cNvSpPr>
          <p:nvPr/>
        </p:nvSpPr>
        <p:spPr bwMode="auto">
          <a:xfrm>
            <a:off x="0" y="804863"/>
            <a:ext cx="9121775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48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charset="0"/>
              </a:rPr>
              <a:t>БЮДЖЕТ ДЛЯ ГРАЖДАН</a:t>
            </a:r>
          </a:p>
          <a:p>
            <a:pPr algn="ctr" eaLnBrk="1" hangingPunct="1">
              <a:defRPr/>
            </a:pPr>
            <a:endParaRPr lang="ru-RU" sz="2800" b="1" dirty="0">
              <a:ln w="11430"/>
              <a:solidFill>
                <a:srgbClr val="FFC000"/>
              </a:solidFill>
              <a:effectLst>
                <a:glow>
                  <a:schemeClr val="accent5">
                    <a:satMod val="175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" charset="0"/>
            </a:endParaRPr>
          </a:p>
          <a:p>
            <a:pPr algn="ctr" eaLnBrk="1" hangingPunct="1"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Arial" charset="0"/>
              </a:rPr>
              <a:t>по</a:t>
            </a:r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Arial" charset="0"/>
              </a:rPr>
              <a:t>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Arial" charset="0"/>
              </a:rPr>
              <a:t>отчету об исполнении бюджета </a:t>
            </a:r>
          </a:p>
          <a:p>
            <a:pPr algn="ctr" eaLnBrk="1" hangingPunct="1">
              <a:defRPr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Arial" charset="0"/>
              </a:rPr>
              <a:t>Новодеревянковского сельского поселения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FF00"/>
              </a:solidFill>
              <a:latin typeface="Arial" charset="0"/>
            </a:endParaRPr>
          </a:p>
          <a:p>
            <a:pPr algn="ctr" eaLnBrk="1" hangingPunct="1">
              <a:defRPr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Arial" charset="0"/>
              </a:rPr>
              <a:t>Каневского района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FF00"/>
              </a:solidFill>
              <a:latin typeface="Arial" charset="0"/>
            </a:endParaRPr>
          </a:p>
          <a:p>
            <a:pPr algn="ctr" eaLnBrk="1" hangingPunct="1"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Arial" charset="0"/>
              </a:rPr>
              <a:t>за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Arial" charset="0"/>
              </a:rPr>
              <a:t>2019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Arial" charset="0"/>
              </a:rPr>
              <a:t>год</a:t>
            </a:r>
          </a:p>
        </p:txBody>
      </p:sp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8910638" y="0"/>
            <a:ext cx="233362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700" b="1">
                <a:latin typeface="Arial" panose="020B0604020202020204" pitchFamily="34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-495152"/>
            <a:ext cx="8568952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ru-RU" sz="2000" b="1" dirty="0" smtClean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endParaRPr lang="ru-RU" sz="2000" b="1" dirty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endParaRPr lang="ru-RU" sz="2000" b="1" dirty="0" smtClean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endParaRPr lang="ru-RU" sz="2000" b="1" dirty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2000" b="1" dirty="0" smtClean="0">
                <a:latin typeface="Times New Roman"/>
                <a:ea typeface="Times New Roman"/>
              </a:rPr>
              <a:t>Информация о муниципальных программах за 2019год</a:t>
            </a:r>
          </a:p>
          <a:p>
            <a:pPr algn="just">
              <a:spcAft>
                <a:spcPts val="0"/>
              </a:spcAft>
            </a:pPr>
            <a:endParaRPr lang="ru-RU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ru-RU" dirty="0" smtClean="0">
              <a:latin typeface="Times New Roman"/>
              <a:ea typeface="Times New Roman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510" y="1340768"/>
            <a:ext cx="7128792" cy="5060974"/>
          </a:xfrm>
          <a:prstGeom prst="rect">
            <a:avLst/>
          </a:prstGeom>
          <a:ln/>
        </p:spPr>
        <p:style>
          <a:lnRef idx="2">
            <a:schemeClr val="accent6"/>
          </a:lnRef>
          <a:fillRef idx="1002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20682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Прямоугольник 2"/>
          <p:cNvSpPr>
            <a:spLocks noChangeArrowheads="1"/>
          </p:cNvSpPr>
          <p:nvPr/>
        </p:nvSpPr>
        <p:spPr bwMode="auto">
          <a:xfrm>
            <a:off x="611559" y="620688"/>
            <a:ext cx="82816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buFont typeface="Wingdings 2" pitchFamily="18" charset="2"/>
              <a:buNone/>
              <a:defRPr/>
            </a:pPr>
            <a:r>
              <a:rPr lang="ru-RU" dirty="0">
                <a:latin typeface="Arial" charset="0"/>
              </a:rPr>
              <a:t>	</a:t>
            </a:r>
            <a:endParaRPr lang="ru-RU" sz="2000" dirty="0">
              <a:latin typeface="+mj-lt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20743"/>
            <a:ext cx="7704856" cy="592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31963"/>
            <a:ext cx="8208912" cy="4361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-315416"/>
            <a:ext cx="8305800" cy="432048"/>
          </a:xfrm>
          <a:ln>
            <a:miter lim="800000"/>
            <a:headEnd/>
            <a:tailEnd/>
          </a:ln>
          <a:extLst/>
        </p:spPr>
        <p:txBody>
          <a:bodyPr>
            <a:normAutofit/>
          </a:bodyPr>
          <a:lstStyle/>
          <a:p>
            <a:pPr algn="ctr">
              <a:defRPr/>
            </a:pPr>
            <a:endParaRPr lang="ru-RU" sz="2400" dirty="0">
              <a:solidFill>
                <a:srgbClr val="00206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17700"/>
              </p:ext>
            </p:extLst>
          </p:nvPr>
        </p:nvGraphicFramePr>
        <p:xfrm>
          <a:off x="0" y="764705"/>
          <a:ext cx="9036495" cy="5832647"/>
        </p:xfrm>
        <a:graphic>
          <a:graphicData uri="http://schemas.openxmlformats.org/drawingml/2006/table">
            <a:tbl>
              <a:tblPr firstRow="1" firstCol="1" bandRow="1"/>
              <a:tblGrid>
                <a:gridCol w="9036495"/>
              </a:tblGrid>
              <a:tr h="58326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501" marR="54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836712"/>
            <a:ext cx="8290395" cy="5760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Заголовок 1"/>
          <p:cNvSpPr>
            <a:spLocks noGrp="1"/>
          </p:cNvSpPr>
          <p:nvPr>
            <p:ph type="title"/>
          </p:nvPr>
        </p:nvSpPr>
        <p:spPr>
          <a:xfrm>
            <a:off x="468313" y="-315913"/>
            <a:ext cx="8218487" cy="1657351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endParaRPr lang="ru-RU" sz="2800" dirty="0" smtClean="0">
              <a:solidFill>
                <a:srgbClr val="00206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5"/>
            <a:ext cx="7776864" cy="936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1277938"/>
            <a:ext cx="7776864" cy="5175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865187"/>
          </a:xfrm>
        </p:spPr>
        <p:txBody>
          <a:bodyPr/>
          <a:lstStyle/>
          <a:p>
            <a:pPr algn="ctr"/>
            <a:r>
              <a:rPr lang="ru-RU" altLang="ru-RU" sz="1800" b="1" dirty="0">
                <a:solidFill>
                  <a:srgbClr val="002060"/>
                </a:solidFill>
              </a:rPr>
              <a:t>04 Муниципальная программа «Пожарная безопасность в Новодеревянковском сельском поселении Каневского района»</a:t>
            </a:r>
            <a:endParaRPr lang="ru-RU" altLang="ru-RU" sz="1800" b="1" dirty="0" smtClean="0">
              <a:solidFill>
                <a:srgbClr val="002060"/>
              </a:solidFill>
            </a:endParaRPr>
          </a:p>
        </p:txBody>
      </p:sp>
      <p:graphicFrame>
        <p:nvGraphicFramePr>
          <p:cNvPr id="2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7108743"/>
              </p:ext>
            </p:extLst>
          </p:nvPr>
        </p:nvGraphicFramePr>
        <p:xfrm>
          <a:off x="539552" y="2780928"/>
          <a:ext cx="4356100" cy="5329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5976690"/>
              </p:ext>
            </p:extLst>
          </p:nvPr>
        </p:nvGraphicFramePr>
        <p:xfrm>
          <a:off x="4859338" y="1700213"/>
          <a:ext cx="3960812" cy="42497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652120" y="2348880"/>
            <a:ext cx="1728192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>
                <a:rot lat="0" lon="20699996" rev="1500000"/>
              </a:camera>
              <a:lightRig rig="threePt" dir="t"/>
            </a:scene3d>
          </a:bodyPr>
          <a:lstStyle/>
          <a:p>
            <a:pPr algn="ctr" eaLnBrk="1" hangingPunct="1">
              <a:defRPr/>
            </a:pP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 flipV="1">
            <a:off x="467544" y="1268760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/>
                <a:ea typeface="Times New Roman"/>
              </a:rPr>
              <a:t>.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474" y="1573213"/>
            <a:ext cx="7707545" cy="4520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720725"/>
          </a:xfrm>
        </p:spPr>
        <p:txBody>
          <a:bodyPr/>
          <a:lstStyle/>
          <a:p>
            <a:pPr algn="ctr"/>
            <a:r>
              <a:rPr lang="ru-RU" sz="2400" dirty="0">
                <a:latin typeface="Times New Roman"/>
                <a:ea typeface="Times New Roman"/>
              </a:rPr>
              <a:t>05 Муниципальная программа «Развитие сельского хозяйства </a:t>
            </a:r>
            <a:br>
              <a:rPr lang="ru-RU" sz="2400" dirty="0">
                <a:latin typeface="Times New Roman"/>
                <a:ea typeface="Times New Roman"/>
              </a:rPr>
            </a:br>
            <a:r>
              <a:rPr lang="ru-RU" sz="2400" dirty="0">
                <a:latin typeface="Times New Roman"/>
                <a:ea typeface="Times New Roman"/>
              </a:rPr>
              <a:t>на территории Новодеревянковского сельского поселения </a:t>
            </a:r>
            <a:br>
              <a:rPr lang="ru-RU" sz="2400" dirty="0">
                <a:latin typeface="Times New Roman"/>
                <a:ea typeface="Times New Roman"/>
              </a:rPr>
            </a:br>
            <a:r>
              <a:rPr lang="ru-RU" sz="2400" dirty="0">
                <a:latin typeface="Times New Roman"/>
                <a:ea typeface="Times New Roman"/>
              </a:rPr>
              <a:t>Каневского района»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531" y="1110873"/>
            <a:ext cx="7769909" cy="5101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539552" y="-315416"/>
            <a:ext cx="8223448" cy="864096"/>
          </a:xfrm>
          <a:ln>
            <a:miter lim="800000"/>
            <a:headEnd/>
            <a:tailEnd/>
          </a:ln>
          <a:extLst/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dirty="0">
                <a:latin typeface="Times New Roman"/>
                <a:ea typeface="Times New Roman"/>
              </a:rPr>
              <a:t>06 Муниципальная программа «Развитие и содержание дорожного хозяйства Новодеревянковского сельского поселения»</a:t>
            </a:r>
            <a:endParaRPr lang="ru-RU" sz="2000" b="1" dirty="0" smtClean="0">
              <a:solidFill>
                <a:srgbClr val="002060"/>
              </a:solidFill>
            </a:endParaRPr>
          </a:p>
        </p:txBody>
      </p:sp>
      <p:sp>
        <p:nvSpPr>
          <p:cNvPr id="18" name="Горизонтальный свиток 17"/>
          <p:cNvSpPr/>
          <p:nvPr/>
        </p:nvSpPr>
        <p:spPr>
          <a:xfrm>
            <a:off x="235527" y="692696"/>
            <a:ext cx="8512937" cy="6264696"/>
          </a:xfrm>
          <a:prstGeom prst="horizontalScroll">
            <a:avLst/>
          </a:prstGeom>
          <a:gradFill flip="none" rotWithShape="1">
            <a:gsLst>
              <a:gs pos="0">
                <a:srgbClr val="FFCCFF">
                  <a:shade val="30000"/>
                  <a:satMod val="115000"/>
                </a:srgbClr>
              </a:gs>
              <a:gs pos="50000">
                <a:srgbClr val="FFCCFF">
                  <a:shade val="67500"/>
                  <a:satMod val="115000"/>
                </a:srgbClr>
              </a:gs>
              <a:gs pos="100000">
                <a:srgbClr val="FFCCFF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127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+mj-lt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83" y="1090925"/>
            <a:ext cx="7704855" cy="557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305800" cy="1152128"/>
          </a:xfrm>
        </p:spPr>
        <p:txBody>
          <a:bodyPr>
            <a:normAutofit/>
          </a:bodyPr>
          <a:lstStyle/>
          <a:p>
            <a:r>
              <a:rPr lang="ru-RU" sz="2000" b="1" dirty="0"/>
              <a:t>07 Муниципальная программа «Развитие Новодеревянковского сельского поселения Каневского района  в сфере землепользования»</a:t>
            </a:r>
            <a:br>
              <a:rPr lang="ru-RU" sz="2000" b="1" dirty="0"/>
            </a:br>
            <a:endParaRPr lang="ru-RU" sz="20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51520" y="1124744"/>
            <a:ext cx="87849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7920879" cy="4082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305800" cy="576064"/>
          </a:xfrm>
          <a:ln>
            <a:miter lim="800000"/>
            <a:headEnd/>
            <a:tailEnd/>
          </a:ln>
          <a:extLst/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1800" b="1" dirty="0">
                <a:solidFill>
                  <a:srgbClr val="002060"/>
                </a:solidFill>
              </a:rPr>
              <a:t>08 Муниципальная программа «Развитие жилищно-коммунального хозяйства и благоустройства Новодеревянковского сельского поселения Каневского района»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34819" name="Прямоугольник 2"/>
          <p:cNvSpPr>
            <a:spLocks noChangeArrowheads="1"/>
          </p:cNvSpPr>
          <p:nvPr/>
        </p:nvSpPr>
        <p:spPr bwMode="auto">
          <a:xfrm>
            <a:off x="323850" y="1196975"/>
            <a:ext cx="86407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200" dirty="0">
                <a:latin typeface="+mj-lt"/>
              </a:rPr>
              <a:t>       </a:t>
            </a:r>
            <a:r>
              <a:rPr lang="ru-RU" sz="1200" dirty="0">
                <a:latin typeface="Times New Roman"/>
                <a:ea typeface="Times New Roman"/>
              </a:rPr>
              <a:t> </a:t>
            </a:r>
            <a:endParaRPr lang="ru-RU" sz="1200" dirty="0">
              <a:latin typeface="Arial" charset="0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80727"/>
            <a:ext cx="7920879" cy="5589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650" y="188913"/>
            <a:ext cx="7920038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000" b="1" dirty="0">
                <a:solidFill>
                  <a:srgbClr val="002060"/>
                </a:solidFill>
                <a:latin typeface="+mj-lt"/>
              </a:rPr>
              <a:t>09 Муниципальная программа «Развитие культуры Новодеревянковского сельского поселения Каневского района»</a:t>
            </a:r>
            <a:endParaRPr lang="ru-RU" sz="2000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57345" name="Rectangle 1"/>
          <p:cNvSpPr>
            <a:spLocks noChangeArrowheads="1"/>
          </p:cNvSpPr>
          <p:nvPr/>
        </p:nvSpPr>
        <p:spPr bwMode="auto">
          <a:xfrm flipV="1">
            <a:off x="9540551" y="6710458"/>
            <a:ext cx="720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anchor="ctr">
            <a:spAutoFit/>
          </a:bodyPr>
          <a:lstStyle/>
          <a:p>
            <a:pPr indent="449263" algn="just">
              <a:defRPr/>
            </a:pPr>
            <a:endParaRPr lang="ru-RU" sz="1400" dirty="0">
              <a:latin typeface="Arial" charset="0"/>
              <a:cs typeface="Times New Roman" pitchFamily="18" charset="0"/>
            </a:endParaRPr>
          </a:p>
          <a:p>
            <a:pPr indent="449263" algn="just">
              <a:defRPr/>
            </a:pPr>
            <a:endParaRPr lang="ru-RU" sz="1400" dirty="0">
              <a:latin typeface="Arial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20775"/>
            <a:ext cx="8064895" cy="54484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рямоугольник 2"/>
          <p:cNvSpPr>
            <a:spLocks noChangeArrowheads="1"/>
          </p:cNvSpPr>
          <p:nvPr/>
        </p:nvSpPr>
        <p:spPr bwMode="auto">
          <a:xfrm>
            <a:off x="755650" y="692150"/>
            <a:ext cx="7993063" cy="6032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>
                <a:latin typeface="Arial" panose="020B0604020202020204" pitchFamily="34" charset="0"/>
              </a:rPr>
              <a:t> </a:t>
            </a:r>
            <a:r>
              <a:rPr lang="ru-RU" altLang="ru-RU" sz="2800" b="1" dirty="0">
                <a:latin typeface="Arial" panose="020B0604020202020204" pitchFamily="34" charset="0"/>
                <a:cs typeface="Aharoni" panose="02010803020104030203" pitchFamily="2" charset="-79"/>
              </a:rPr>
              <a:t>Уважаемые жители </a:t>
            </a:r>
            <a:r>
              <a:rPr lang="ru-RU" altLang="ru-RU" sz="2800" b="1" dirty="0" smtClean="0">
                <a:latin typeface="Arial" panose="020B0604020202020204" pitchFamily="34" charset="0"/>
                <a:cs typeface="Aharoni" panose="02010803020104030203" pitchFamily="2" charset="-79"/>
              </a:rPr>
              <a:t>Новодеревянковского сельского поселения!</a:t>
            </a:r>
            <a:endParaRPr lang="ru-RU" altLang="ru-RU" sz="2800" b="1" dirty="0">
              <a:latin typeface="Arial" panose="020B0604020202020204" pitchFamily="34" charset="0"/>
              <a:cs typeface="Aharoni" panose="02010803020104030203" pitchFamily="2" charset="-79"/>
            </a:endParaRP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 dirty="0">
                <a:latin typeface="Arial" panose="020B0604020202020204" pitchFamily="34" charset="0"/>
                <a:cs typeface="Aharoni" panose="02010803020104030203" pitchFamily="2" charset="-79"/>
              </a:rPr>
              <a:t>	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 dirty="0">
                <a:latin typeface="Arial" panose="020B0604020202020204" pitchFamily="34" charset="0"/>
                <a:cs typeface="Aharoni" panose="02010803020104030203" pitchFamily="2" charset="-79"/>
              </a:rPr>
              <a:t>	</a:t>
            </a:r>
            <a:r>
              <a:rPr lang="ru-RU" altLang="ru-RU" b="1" dirty="0">
                <a:latin typeface="Arial" panose="020B0604020202020204" pitchFamily="34" charset="0"/>
                <a:cs typeface="Aharoni" panose="02010803020104030203" pitchFamily="2" charset="-79"/>
              </a:rPr>
              <a:t>Предлагаем Вашему вниманию издание, в котором кратко и доступно отражены основные положения отчета об исполнении  местного бюджета за </a:t>
            </a:r>
            <a:r>
              <a:rPr lang="ru-RU" altLang="ru-RU" b="1" dirty="0" smtClean="0">
                <a:latin typeface="Arial" panose="020B0604020202020204" pitchFamily="34" charset="0"/>
                <a:cs typeface="Aharoni" panose="02010803020104030203" pitchFamily="2" charset="-79"/>
              </a:rPr>
              <a:t>2019 </a:t>
            </a:r>
            <a:r>
              <a:rPr lang="ru-RU" altLang="ru-RU" b="1" dirty="0">
                <a:latin typeface="Arial" panose="020B0604020202020204" pitchFamily="34" charset="0"/>
                <a:cs typeface="Aharoni" panose="02010803020104030203" pitchFamily="2" charset="-79"/>
              </a:rPr>
              <a:t>год.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b="1" dirty="0">
                <a:latin typeface="Arial" panose="020B0604020202020204" pitchFamily="34" charset="0"/>
                <a:cs typeface="Aharoni" panose="02010803020104030203" pitchFamily="2" charset="-79"/>
              </a:rPr>
              <a:t>	Изложенные в текстовом и графическом виде  данные наглядно показывают, что ключевыми направлениями расходования бюджетных средств в рамках реализации </a:t>
            </a:r>
            <a:r>
              <a:rPr lang="ru-RU" altLang="ru-RU" b="1" dirty="0" smtClean="0">
                <a:latin typeface="Arial" panose="020B0604020202020204" pitchFamily="34" charset="0"/>
                <a:cs typeface="Aharoni" panose="02010803020104030203" pitchFamily="2" charset="-79"/>
              </a:rPr>
              <a:t>муниципальных </a:t>
            </a:r>
            <a:r>
              <a:rPr lang="ru-RU" altLang="ru-RU" b="1" dirty="0">
                <a:latin typeface="Arial" panose="020B0604020202020204" pitchFamily="34" charset="0"/>
                <a:cs typeface="Aharoni" panose="02010803020104030203" pitchFamily="2" charset="-79"/>
              </a:rPr>
              <a:t>программ в </a:t>
            </a:r>
            <a:r>
              <a:rPr lang="ru-RU" altLang="ru-RU" b="1" dirty="0" smtClean="0">
                <a:latin typeface="Arial" panose="020B0604020202020204" pitchFamily="34" charset="0"/>
                <a:cs typeface="Aharoni" panose="02010803020104030203" pitchFamily="2" charset="-79"/>
              </a:rPr>
              <a:t>2019 </a:t>
            </a:r>
            <a:r>
              <a:rPr lang="ru-RU" altLang="ru-RU" b="1" dirty="0">
                <a:latin typeface="Arial" panose="020B0604020202020204" pitchFamily="34" charset="0"/>
                <a:cs typeface="Aharoni" panose="02010803020104030203" pitchFamily="2" charset="-79"/>
              </a:rPr>
              <a:t>году были: финансирование мероприятий в сфере </a:t>
            </a:r>
            <a:r>
              <a:rPr lang="ru-RU" altLang="ru-RU" b="1" dirty="0" smtClean="0">
                <a:latin typeface="Arial" panose="020B0604020202020204" pitchFamily="34" charset="0"/>
                <a:cs typeface="Aharoni" panose="02010803020104030203" pitchFamily="2" charset="-79"/>
              </a:rPr>
              <a:t>дорожного хозяйства, ЖКХ, культуры</a:t>
            </a:r>
            <a:r>
              <a:rPr lang="ru-RU" altLang="ru-RU" b="1" dirty="0">
                <a:latin typeface="Arial" panose="020B0604020202020204" pitchFamily="34" charset="0"/>
                <a:cs typeface="Aharoni" panose="02010803020104030203" pitchFamily="2" charset="-79"/>
              </a:rPr>
              <a:t>, физической культуры и спорта.</a:t>
            </a:r>
            <a:endParaRPr lang="ru-RU" alt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Прямоугольник 2"/>
          <p:cNvSpPr>
            <a:spLocks noChangeArrowheads="1"/>
          </p:cNvSpPr>
          <p:nvPr/>
        </p:nvSpPr>
        <p:spPr bwMode="auto">
          <a:xfrm>
            <a:off x="251520" y="1196752"/>
            <a:ext cx="87845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r>
              <a:rPr lang="ru-RU" dirty="0" smtClean="0">
                <a:latin typeface="Arial" charset="0"/>
              </a:rPr>
              <a:t>  </a:t>
            </a:r>
            <a:endParaRPr lang="ru-RU" sz="1600" dirty="0">
              <a:latin typeface="Arial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-531440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10. Муниципальная программа «Развитие физической культуры и спорта»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20688"/>
            <a:ext cx="8424936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0034" y="500042"/>
            <a:ext cx="821537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000" b="1" dirty="0">
                <a:latin typeface="Times New Roman"/>
                <a:ea typeface="Times New Roman"/>
              </a:rPr>
              <a:t>11 Муниципальная программа «Молодежь Новодеревянковского сельского поселения Каневского района»</a:t>
            </a:r>
            <a:endParaRPr lang="ru-RU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2071678"/>
            <a:ext cx="7715304" cy="1200329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defRPr/>
            </a:pPr>
            <a:endParaRPr lang="ru-RU" sz="3600" b="1" spc="50" dirty="0">
              <a:ln w="11430"/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charset="0"/>
            </a:endParaRPr>
          </a:p>
          <a:p>
            <a:pPr algn="ctr" eaLnBrk="1" hangingPunct="1">
              <a:defRPr/>
            </a:pPr>
            <a:endParaRPr lang="ru-RU" sz="3600" b="1" spc="50" dirty="0">
              <a:ln w="11430"/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55576" y="1628800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34" y="1628800"/>
            <a:ext cx="7600357" cy="3960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88640"/>
            <a:ext cx="74888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ru-RU" sz="4000" b="1" dirty="0">
              <a:effectLst/>
              <a:latin typeface="Times New Roman"/>
              <a:ea typeface="Times New Roman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04665"/>
            <a:ext cx="7416824" cy="7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573373"/>
            <a:ext cx="7560840" cy="4159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92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76673"/>
            <a:ext cx="7344816" cy="7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887" y="1556792"/>
            <a:ext cx="7667553" cy="4822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06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764705"/>
            <a:ext cx="7056784" cy="7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33563"/>
            <a:ext cx="8064895" cy="4043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607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8784976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395288" y="260350"/>
            <a:ext cx="8424862" cy="92333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Основные показатели</a:t>
            </a:r>
          </a:p>
          <a:p>
            <a:pPr algn="ctr" eaLnBrk="1" hangingPunct="1">
              <a:defRPr/>
            </a:pPr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бюджета </a:t>
            </a:r>
            <a:r>
              <a:rPr 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Новодеревянковского сельского поселения </a:t>
            </a:r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за </a:t>
            </a:r>
            <a:r>
              <a:rPr 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2019 </a:t>
            </a:r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год  </a:t>
            </a:r>
            <a:r>
              <a:rPr 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(тыс. </a:t>
            </a:r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рублей)</a:t>
            </a:r>
          </a:p>
        </p:txBody>
      </p:sp>
      <p:sp>
        <p:nvSpPr>
          <p:cNvPr id="10243" name="Text Box 10"/>
          <p:cNvSpPr txBox="1">
            <a:spLocks noChangeArrowheads="1"/>
          </p:cNvSpPr>
          <p:nvPr/>
        </p:nvSpPr>
        <p:spPr bwMode="auto">
          <a:xfrm>
            <a:off x="8910638" y="0"/>
            <a:ext cx="233362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700" b="1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44043" name="Rectangle 9"/>
          <p:cNvSpPr>
            <a:spLocks noChangeArrowheads="1"/>
          </p:cNvSpPr>
          <p:nvPr/>
        </p:nvSpPr>
        <p:spPr bwMode="auto">
          <a:xfrm>
            <a:off x="179388" y="722313"/>
            <a:ext cx="8785225" cy="366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ru-RU" b="1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graphicFrame>
        <p:nvGraphicFramePr>
          <p:cNvPr id="6195" name="Group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189822"/>
              </p:ext>
            </p:extLst>
          </p:nvPr>
        </p:nvGraphicFramePr>
        <p:xfrm>
          <a:off x="395288" y="1243013"/>
          <a:ext cx="8497887" cy="4310063"/>
        </p:xfrm>
        <a:graphic>
          <a:graphicData uri="http://schemas.openxmlformats.org/drawingml/2006/table">
            <a:tbl>
              <a:tblPr/>
              <a:tblGrid>
                <a:gridCol w="3841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640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049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367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2303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показателей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год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6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47 448,4</a:t>
                      </a:r>
                    </a:p>
                  </a:txBody>
                  <a:tcPr marL="68582" marR="6858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46 344,9</a:t>
                      </a:r>
                    </a:p>
                  </a:txBody>
                  <a:tcPr marL="68582" marR="6858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97,67</a:t>
                      </a:r>
                    </a:p>
                  </a:txBody>
                  <a:tcPr marL="68582" marR="6858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 всего,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18 120,1</a:t>
                      </a:r>
                    </a:p>
                  </a:txBody>
                  <a:tcPr marL="68582" marR="6858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23 909,6</a:t>
                      </a:r>
                    </a:p>
                  </a:txBody>
                  <a:tcPr marL="68582" marR="6858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131,95</a:t>
                      </a:r>
                    </a:p>
                  </a:txBody>
                  <a:tcPr marL="68582" marR="6858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доходы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65 568,5</a:t>
                      </a:r>
                    </a:p>
                  </a:txBody>
                  <a:tcPr marL="68582" marR="6858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70 254,5</a:t>
                      </a:r>
                    </a:p>
                  </a:txBody>
                  <a:tcPr marL="68582" marR="6858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107,15</a:t>
                      </a:r>
                    </a:p>
                  </a:txBody>
                  <a:tcPr marL="68582" marR="6858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расходы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65 625,7</a:t>
                      </a:r>
                    </a:p>
                  </a:txBody>
                  <a:tcPr marL="68582" marR="6858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75517,2</a:t>
                      </a:r>
                    </a:p>
                  </a:txBody>
                  <a:tcPr marL="68582" marR="6858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140,2</a:t>
                      </a:r>
                    </a:p>
                  </a:txBody>
                  <a:tcPr marL="68582" marR="6858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429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 (-)</a:t>
                      </a:r>
                      <a:b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Профицит (+)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-57,2</a:t>
                      </a:r>
                    </a:p>
                  </a:txBody>
                  <a:tcPr marL="68582" marR="6858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-5262,7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2" marR="6858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*</a:t>
                      </a:r>
                    </a:p>
                  </a:txBody>
                  <a:tcPr marL="68582" marR="6858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AB5E4"/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ма 7"/>
          <p:cNvGraphicFramePr>
            <a:graphicFrameLocks noGrp="1"/>
          </p:cNvGraphicFramePr>
          <p:nvPr/>
        </p:nvGraphicFramePr>
        <p:xfrm>
          <a:off x="0" y="0"/>
          <a:ext cx="0" cy="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316" name="Text Box 8"/>
          <p:cNvSpPr txBox="1">
            <a:spLocks noChangeArrowheads="1"/>
          </p:cNvSpPr>
          <p:nvPr/>
        </p:nvSpPr>
        <p:spPr bwMode="auto">
          <a:xfrm>
            <a:off x="8910638" y="0"/>
            <a:ext cx="233362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700" b="1">
                <a:latin typeface="Arial" panose="020B0604020202020204" pitchFamily="34" charset="0"/>
              </a:rPr>
              <a:t>7</a:t>
            </a:r>
          </a:p>
        </p:txBody>
      </p:sp>
      <p:graphicFrame>
        <p:nvGraphicFramePr>
          <p:cNvPr id="2" name="Диаграмм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565808"/>
              </p:ext>
            </p:extLst>
          </p:nvPr>
        </p:nvGraphicFramePr>
        <p:xfrm>
          <a:off x="806450" y="1103313"/>
          <a:ext cx="7958138" cy="5470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8"/>
          <p:cNvSpPr txBox="1">
            <a:spLocks noChangeArrowheads="1"/>
          </p:cNvSpPr>
          <p:nvPr/>
        </p:nvSpPr>
        <p:spPr bwMode="auto">
          <a:xfrm>
            <a:off x="8910638" y="0"/>
            <a:ext cx="2825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700" b="1">
                <a:latin typeface="Arial" panose="020B0604020202020204" pitchFamily="34" charset="0"/>
              </a:rPr>
              <a:t>19</a:t>
            </a:r>
          </a:p>
        </p:txBody>
      </p:sp>
      <p:sp>
        <p:nvSpPr>
          <p:cNvPr id="56329" name="Rectangle 9"/>
          <p:cNvSpPr>
            <a:spLocks noChangeArrowheads="1"/>
          </p:cNvSpPr>
          <p:nvPr/>
        </p:nvSpPr>
        <p:spPr bwMode="auto">
          <a:xfrm>
            <a:off x="1403350" y="601663"/>
            <a:ext cx="7123113" cy="92333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Структура безвозмездных поступлений из других уровней бюджета в бюджет </a:t>
            </a:r>
            <a:r>
              <a:rPr 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Новодеревянковского сельского поселения в 2019 </a:t>
            </a:r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году</a:t>
            </a:r>
          </a:p>
        </p:txBody>
      </p:sp>
      <p:sp>
        <p:nvSpPr>
          <p:cNvPr id="15364" name="Line 11"/>
          <p:cNvSpPr>
            <a:spLocks noChangeShapeType="1"/>
          </p:cNvSpPr>
          <p:nvPr/>
        </p:nvSpPr>
        <p:spPr bwMode="auto">
          <a:xfrm>
            <a:off x="4572000" y="1412875"/>
            <a:ext cx="0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5" name="AutoShape 12"/>
          <p:cNvSpPr>
            <a:spLocks noChangeArrowheads="1"/>
          </p:cNvSpPr>
          <p:nvPr/>
        </p:nvSpPr>
        <p:spPr bwMode="auto">
          <a:xfrm>
            <a:off x="98732" y="3637679"/>
            <a:ext cx="2767587" cy="1293971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6699FF"/>
              </a:gs>
            </a:gsLst>
            <a:lin ang="5400000" scaled="1"/>
          </a:gra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marL="88900" indent="87313"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</a:rPr>
              <a:t>Субсидии </a:t>
            </a: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бюджетам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</a:rPr>
              <a:t>бюджетной </a:t>
            </a: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системы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</a:rPr>
              <a:t>Российской </a:t>
            </a: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Федерации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</a:rPr>
              <a:t>(межбюджетные субсидии</a:t>
            </a: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)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17 521,9 тыс. руб.</a:t>
            </a:r>
            <a:endParaRPr lang="ru-RU" altLang="ru-RU" sz="1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5366" name="AutoShape 13"/>
          <p:cNvSpPr>
            <a:spLocks noChangeArrowheads="1"/>
          </p:cNvSpPr>
          <p:nvPr/>
        </p:nvSpPr>
        <p:spPr bwMode="auto">
          <a:xfrm>
            <a:off x="6659563" y="3695700"/>
            <a:ext cx="2089150" cy="11779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6699FF"/>
              </a:gs>
            </a:gsLst>
            <a:lin ang="5400000" scaled="1"/>
          </a:gra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marL="88900" indent="87313"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</a:rPr>
              <a:t>Иные межбюджетные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</a:rPr>
              <a:t>трансферты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47,4 тыс. 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</a:rPr>
              <a:t>руб.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5367" name="AutoShape 14"/>
          <p:cNvSpPr>
            <a:spLocks noChangeArrowheads="1"/>
          </p:cNvSpPr>
          <p:nvPr/>
        </p:nvSpPr>
        <p:spPr bwMode="auto">
          <a:xfrm>
            <a:off x="2843212" y="3705043"/>
            <a:ext cx="1728788" cy="11699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6699FF"/>
              </a:gs>
            </a:gsLst>
            <a:lin ang="5400000" scaled="1"/>
          </a:gra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marL="88900" indent="87313"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Субвенции</a:t>
            </a:r>
            <a:endParaRPr lang="ru-RU" altLang="ru-RU" sz="14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225,5 тыс. 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</a:rPr>
              <a:t>руб.</a:t>
            </a:r>
          </a:p>
        </p:txBody>
      </p:sp>
      <p:sp>
        <p:nvSpPr>
          <p:cNvPr id="15368" name="AutoShape 15"/>
          <p:cNvSpPr>
            <a:spLocks noChangeArrowheads="1"/>
          </p:cNvSpPr>
          <p:nvPr/>
        </p:nvSpPr>
        <p:spPr bwMode="auto">
          <a:xfrm>
            <a:off x="1785938" y="1585913"/>
            <a:ext cx="5689600" cy="13668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6699FF"/>
              </a:gs>
            </a:gsLst>
            <a:lin ang="5400000" scaled="1"/>
          </a:gra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marL="88900" indent="87313"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>
                <a:solidFill>
                  <a:schemeClr val="bg1"/>
                </a:solidFill>
                <a:latin typeface="Arial" panose="020B0604020202020204" pitchFamily="34" charset="0"/>
              </a:rPr>
              <a:t>Безвозмездные поступления,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>
                <a:solidFill>
                  <a:schemeClr val="bg1"/>
                </a:solidFill>
                <a:latin typeface="Arial" panose="020B0604020202020204" pitchFamily="34" charset="0"/>
              </a:rPr>
              <a:t> всего   </a:t>
            </a:r>
            <a:r>
              <a:rPr lang="ru-RU" altLang="ru-RU" sz="1800" dirty="0" smtClean="0">
                <a:solidFill>
                  <a:schemeClr val="bg1"/>
                </a:solidFill>
                <a:latin typeface="Arial" panose="020B0604020202020204" pitchFamily="34" charset="0"/>
              </a:rPr>
              <a:t>23909,6 тыс. </a:t>
            </a:r>
            <a:r>
              <a:rPr lang="ru-RU" altLang="ru-RU" sz="1800" dirty="0">
                <a:solidFill>
                  <a:schemeClr val="bg1"/>
                </a:solidFill>
                <a:latin typeface="Arial" panose="020B0604020202020204" pitchFamily="34" charset="0"/>
              </a:rPr>
              <a:t>руб.</a:t>
            </a:r>
          </a:p>
        </p:txBody>
      </p:sp>
      <p:sp>
        <p:nvSpPr>
          <p:cNvPr id="15369" name="AutoShape 16"/>
          <p:cNvSpPr>
            <a:spLocks noChangeArrowheads="1"/>
          </p:cNvSpPr>
          <p:nvPr/>
        </p:nvSpPr>
        <p:spPr bwMode="auto">
          <a:xfrm>
            <a:off x="4716462" y="3705043"/>
            <a:ext cx="1799753" cy="159616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6699FF"/>
              </a:gs>
            </a:gsLst>
            <a:lin ang="5400000" scaled="1"/>
          </a:gra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marL="88900" indent="87313"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BBB5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Дотации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</a:rPr>
              <a:t>6 114,8 тыс. 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</a:rPr>
              <a:t>руб. </a:t>
            </a:r>
          </a:p>
        </p:txBody>
      </p:sp>
      <p:sp>
        <p:nvSpPr>
          <p:cNvPr id="13" name="Стрелка вниз 12"/>
          <p:cNvSpPr/>
          <p:nvPr/>
        </p:nvSpPr>
        <p:spPr>
          <a:xfrm flipH="1">
            <a:off x="3473450" y="3019425"/>
            <a:ext cx="234950" cy="5270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5318125" y="3019425"/>
            <a:ext cx="242888" cy="5270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25" name="Стрелка вниз 24"/>
          <p:cNvSpPr/>
          <p:nvPr/>
        </p:nvSpPr>
        <p:spPr>
          <a:xfrm>
            <a:off x="1841500" y="3019425"/>
            <a:ext cx="192088" cy="5270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26" name="Стрелка вниз 25"/>
          <p:cNvSpPr/>
          <p:nvPr/>
        </p:nvSpPr>
        <p:spPr>
          <a:xfrm>
            <a:off x="7164388" y="3003550"/>
            <a:ext cx="193675" cy="5429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435280" cy="83842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200" b="1" dirty="0" smtClean="0">
                <a:solidFill>
                  <a:srgbClr val="002060"/>
                </a:solidFill>
              </a:rPr>
              <a:t/>
            </a:r>
            <a:br>
              <a:rPr lang="ru-RU" sz="2200" b="1" dirty="0" smtClean="0">
                <a:solidFill>
                  <a:srgbClr val="002060"/>
                </a:solidFill>
              </a:rPr>
            </a:br>
            <a:r>
              <a:rPr lang="ru-RU" sz="2200" b="1" dirty="0" smtClean="0">
                <a:solidFill>
                  <a:srgbClr val="002060"/>
                </a:solidFill>
              </a:rPr>
              <a:t>Исполнение  бюджета Новодеревянковского сельского поселения по расходам за 2019 год, тыс. рублей.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 smtClean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4429725"/>
              </p:ext>
            </p:extLst>
          </p:nvPr>
        </p:nvGraphicFramePr>
        <p:xfrm>
          <a:off x="357188" y="1285875"/>
          <a:ext cx="8572500" cy="4268856"/>
        </p:xfrm>
        <a:graphic>
          <a:graphicData uri="http://schemas.openxmlformats.org/drawingml/2006/table">
            <a:tbl>
              <a:tblPr/>
              <a:tblGrid>
                <a:gridCol w="5752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327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7362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2569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6523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6480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Раздел</a:t>
                      </a:r>
                    </a:p>
                  </a:txBody>
                  <a:tcPr marL="6235" marR="6235" marT="623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Наименование раздела</a:t>
                      </a:r>
                    </a:p>
                  </a:txBody>
                  <a:tcPr marL="6235" marR="6235" marT="623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Уточненная сводная бюджетная роспись</a:t>
                      </a:r>
                    </a:p>
                  </a:txBody>
                  <a:tcPr marL="6235" marR="6235" marT="623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Исполненные расходы</a:t>
                      </a:r>
                    </a:p>
                  </a:txBody>
                  <a:tcPr marL="6235" marR="6235" marT="623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Процент исполнения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384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РАСХОДЫ всего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78970,0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75517,2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95,63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384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384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01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Общегосударственные расходы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8518,1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8382,6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98,41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0384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02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Национальная оборона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221,7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221,7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100,0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295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03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Национальная безопасность и правоохранительная деятельность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150,0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150,0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100,0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384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04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Национальная экономика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25581,1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25207,5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98,54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384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05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Жилищно-коммунальное хозяйство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21728,1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20085,2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92,44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0384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07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Образование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428,0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415,7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97,13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4259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08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Культура, кинематография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18860,0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18859,9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100,0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0384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Социальная политика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80,0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74,0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92,5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0384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11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Физическая культура и спорт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3403,0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2120,6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62,32</a:t>
                      </a: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9390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235" marR="6235" marT="623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4700646"/>
              </p:ext>
            </p:extLst>
          </p:nvPr>
        </p:nvGraphicFramePr>
        <p:xfrm>
          <a:off x="179512" y="1268760"/>
          <a:ext cx="8784976" cy="5472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6742966"/>
              </p:ext>
            </p:extLst>
          </p:nvPr>
        </p:nvGraphicFramePr>
        <p:xfrm>
          <a:off x="4499992" y="1196752"/>
          <a:ext cx="3779837" cy="5324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412" name="Заголовок 6"/>
          <p:cNvSpPr>
            <a:spLocks noGrp="1"/>
          </p:cNvSpPr>
          <p:nvPr>
            <p:ph type="title"/>
          </p:nvPr>
        </p:nvSpPr>
        <p:spPr>
          <a:xfrm>
            <a:off x="251520" y="1090192"/>
            <a:ext cx="8435280" cy="538609"/>
          </a:xfr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1600" dirty="0" smtClean="0">
                <a:solidFill>
                  <a:srgbClr val="00B0F0"/>
                </a:solidFill>
                <a:latin typeface="Times New Roman"/>
                <a:ea typeface="Calibri"/>
              </a:rPr>
              <a:t>Детализация </a:t>
            </a:r>
            <a:r>
              <a:rPr lang="ru-RU" sz="1600" dirty="0">
                <a:solidFill>
                  <a:srgbClr val="00B0F0"/>
                </a:solidFill>
                <a:latin typeface="Times New Roman"/>
                <a:ea typeface="Calibri"/>
              </a:rPr>
              <a:t>направлений финансового обеспечения расходов  бюджета поселения за 2019 год </a:t>
            </a:r>
            <a:r>
              <a:rPr lang="ru-RU" sz="1600" dirty="0">
                <a:solidFill>
                  <a:srgbClr val="00B0F0"/>
                </a:solidFill>
                <a:latin typeface="Times New Roman"/>
                <a:ea typeface="Times New Roman"/>
              </a:rPr>
              <a:t>характеризуется следующими данными</a:t>
            </a:r>
            <a:r>
              <a:rPr lang="ru-RU" sz="1600" dirty="0" smtClean="0">
                <a:solidFill>
                  <a:srgbClr val="00B0F0"/>
                </a:solidFill>
                <a:latin typeface="Times New Roman"/>
                <a:ea typeface="Times New Roman"/>
              </a:rPr>
              <a:t>:</a:t>
            </a:r>
            <a:endParaRPr lang="ru-RU" sz="1400" dirty="0">
              <a:solidFill>
                <a:srgbClr val="00B0F0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9641323"/>
              </p:ext>
            </p:extLst>
          </p:nvPr>
        </p:nvGraphicFramePr>
        <p:xfrm>
          <a:off x="611560" y="1844824"/>
          <a:ext cx="7992888" cy="4004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936625"/>
          </a:xfrm>
        </p:spPr>
        <p:txBody>
          <a:bodyPr/>
          <a:lstStyle/>
          <a:p>
            <a:pPr indent="342900" algn="ctr">
              <a:spcAft>
                <a:spcPts val="0"/>
              </a:spcAft>
            </a:pPr>
            <a:r>
              <a:rPr lang="ru-RU" sz="1400" dirty="0" smtClean="0">
                <a:latin typeface="Times New Roman"/>
                <a:ea typeface="Times New Roman"/>
              </a:rPr>
              <a:t>Выполнение </a:t>
            </a:r>
            <a:r>
              <a:rPr lang="ru-RU" sz="1400" dirty="0">
                <a:latin typeface="Times New Roman"/>
                <a:ea typeface="Times New Roman"/>
              </a:rPr>
              <a:t>муниципальных программ в Новодеревянковском сельском поселении Каневского района за </a:t>
            </a:r>
            <a:r>
              <a:rPr lang="ru-RU" sz="1400" dirty="0" smtClean="0">
                <a:latin typeface="Times New Roman"/>
                <a:ea typeface="Times New Roman"/>
              </a:rPr>
              <a:t>2019 </a:t>
            </a:r>
            <a:r>
              <a:rPr lang="ru-RU" sz="1400" dirty="0">
                <a:latin typeface="Times New Roman"/>
                <a:ea typeface="Times New Roman"/>
              </a:rPr>
              <a:t>год</a:t>
            </a:r>
            <a:r>
              <a:rPr lang="ru-RU" sz="1400" dirty="0" smtClean="0">
                <a:latin typeface="Times New Roman"/>
                <a:ea typeface="Times New Roman"/>
              </a:rPr>
              <a:t>.</a:t>
            </a:r>
            <a:endParaRPr lang="ru-RU" altLang="ru-RU" sz="1400" b="1" dirty="0" smtClean="0">
              <a:solidFill>
                <a:srgbClr val="002060"/>
              </a:solidFill>
            </a:endParaRP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8760"/>
            <a:ext cx="8568952" cy="5055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28314</TotalTime>
  <Words>383</Words>
  <Application>Microsoft Office PowerPoint</Application>
  <PresentationFormat>Экран (4:3)</PresentationFormat>
  <Paragraphs>146</Paragraphs>
  <Slides>24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Исполнение  бюджета Новодеревянковского сельского поселения по расходам за 2019 год, тыс. рублей.  </vt:lpstr>
      <vt:lpstr>Детализация направлений финансового обеспечения расходов  бюджета поселения за 2019 год характеризуется следующими данными:</vt:lpstr>
      <vt:lpstr>Выполнение муниципальных программ в Новодеревянковском сельском поселении Каневского района за 2019 год.</vt:lpstr>
      <vt:lpstr>Презентация PowerPoint</vt:lpstr>
      <vt:lpstr>Презентация PowerPoint</vt:lpstr>
      <vt:lpstr>Презентация PowerPoint</vt:lpstr>
      <vt:lpstr> </vt:lpstr>
      <vt:lpstr>04 Муниципальная программа «Пожарная безопасность в Новодеревянковском сельском поселении Каневского района»</vt:lpstr>
      <vt:lpstr>05 Муниципальная программа «Развитие сельского хозяйства  на территории Новодеревянковского сельского поселения  Каневского района»</vt:lpstr>
      <vt:lpstr>06 Муниципальная программа «Развитие и содержание дорожного хозяйства Новодеревянковского сельского поселения»</vt:lpstr>
      <vt:lpstr>07 Муниципальная программа «Развитие Новодеревянковского сельского поселения Каневского района  в сфере землепользования» </vt:lpstr>
      <vt:lpstr>08 Муниципальная программа «Развитие жилищно-коммунального хозяйства и благоустройства Новодеревянковского сельского поселения Каневского района»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Лось</dc:creator>
  <cp:lastModifiedBy>Пользователь</cp:lastModifiedBy>
  <cp:revision>2636</cp:revision>
  <cp:lastPrinted>2014-05-22T08:02:27Z</cp:lastPrinted>
  <dcterms:created xsi:type="dcterms:W3CDTF">2010-07-02T14:14:42Z</dcterms:created>
  <dcterms:modified xsi:type="dcterms:W3CDTF">2021-10-13T09:57:59Z</dcterms:modified>
</cp:coreProperties>
</file>