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26"/>
  </p:notesMasterIdLst>
  <p:handoutMasterIdLst>
    <p:handoutMasterId r:id="rId27"/>
  </p:handoutMasterIdLst>
  <p:sldIdLst>
    <p:sldId id="464" r:id="rId2"/>
    <p:sldId id="539" r:id="rId3"/>
    <p:sldId id="544" r:id="rId4"/>
    <p:sldId id="496" r:id="rId5"/>
    <p:sldId id="482" r:id="rId6"/>
    <p:sldId id="533" r:id="rId7"/>
    <p:sldId id="512" r:id="rId8"/>
    <p:sldId id="545" r:id="rId9"/>
    <p:sldId id="562" r:id="rId10"/>
    <p:sldId id="576" r:id="rId11"/>
    <p:sldId id="566" r:id="rId12"/>
    <p:sldId id="569" r:id="rId13"/>
    <p:sldId id="521" r:id="rId14"/>
    <p:sldId id="559" r:id="rId15"/>
    <p:sldId id="570" r:id="rId16"/>
    <p:sldId id="538" r:id="rId17"/>
    <p:sldId id="555" r:id="rId18"/>
    <p:sldId id="575" r:id="rId19"/>
    <p:sldId id="573" r:id="rId20"/>
    <p:sldId id="574" r:id="rId21"/>
    <p:sldId id="541" r:id="rId22"/>
    <p:sldId id="577" r:id="rId23"/>
    <p:sldId id="578" r:id="rId24"/>
    <p:sldId id="579" r:id="rId25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BC2A38"/>
    <a:srgbClr val="33CCCC"/>
    <a:srgbClr val="000000"/>
    <a:srgbClr val="FF9999"/>
    <a:srgbClr val="FF0066"/>
    <a:srgbClr val="99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9" autoAdjust="0"/>
  </p:normalViewPr>
  <p:slideViewPr>
    <p:cSldViewPr>
      <p:cViewPr>
        <p:scale>
          <a:sx n="78" d="100"/>
          <a:sy n="78" d="100"/>
        </p:scale>
        <p:origin x="-2290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FIBM\obmen$\_Bce\&#1051;&#1086;&#1089;&#1100;\&#1057;&#1086;&#1074;&#1077;&#1097;&#1072;&#1085;&#1080;&#1077;%20&#1071;&#1085;&#1074;&#1072;&#1088;&#1100;%202011\&#1054;&#1040;&#1044;&#1041;&#1041;\&#1057;&#1083;&#1072;&#1081;&#1076;&#1099;%20&#1054;&#1040;&#1044;&#1041;&#1041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887280248190412E-2"/>
          <c:y val="4.2372881355936684E-2"/>
          <c:w val="0.95449844881075496"/>
          <c:h val="0.775520557086258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Лист1!$B$6:$B$10</c:f>
              <c:strCache>
                <c:ptCount val="5"/>
                <c:pt idx="0">
                  <c:v>2006г.</c:v>
                </c:pt>
                <c:pt idx="1">
                  <c:v>2007г.</c:v>
                </c:pt>
                <c:pt idx="2">
                  <c:v>2008г.</c:v>
                </c:pt>
                <c:pt idx="3">
                  <c:v>2009г.</c:v>
                </c:pt>
                <c:pt idx="4">
                  <c:v>2010г.</c:v>
                </c:pt>
              </c:strCache>
            </c:strRef>
          </c:cat>
          <c:val>
            <c:numRef>
              <c:f>Лист1!$C$6:$C$10</c:f>
              <c:numCache>
                <c:formatCode>#,##0</c:formatCode>
                <c:ptCount val="5"/>
                <c:pt idx="0">
                  <c:v>2586.8403916999996</c:v>
                </c:pt>
                <c:pt idx="1">
                  <c:v>3323.6727967499996</c:v>
                </c:pt>
                <c:pt idx="2">
                  <c:v>5791.5468578299997</c:v>
                </c:pt>
                <c:pt idx="3">
                  <c:v>6532.4744473799965</c:v>
                </c:pt>
                <c:pt idx="4">
                  <c:v>7146.2779999999975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F6-4347-8BD3-48D6AA2EBB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690304"/>
        <c:axId val="162232192"/>
      </c:barChart>
      <c:catAx>
        <c:axId val="15869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6223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232192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1.137538779731174E-2"/>
              <c:y val="0.5322033898304782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one"/>
        <c:crossAx val="158690304"/>
        <c:crosses val="autoZero"/>
        <c:crossBetween val="between"/>
      </c:valAx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871584699453555"/>
          <c:y val="0.19000836120401338"/>
          <c:w val="0.51584699453551963"/>
          <c:h val="0.7892976588628766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52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b="1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solidFill>
            <a:schemeClr val="bg2"/>
          </a:solidFill>
          <a:effectLst>
            <a:reflection blurRad="12700" stA="28000" endPos="45000" dist="1000" dir="5400000" sy="-100000" algn="bl" rotWithShape="0"/>
          </a:effectLst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220377904508681E-2"/>
          <c:y val="0"/>
          <c:w val="0.71140791338914799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69174311926605503"/>
          <c:y val="2.8985507246376812E-2"/>
          <c:w val="0.29174311926605506"/>
          <c:h val="0.96739130434782605"/>
        </c:manualLayout>
      </c:layout>
      <c:overlay val="0"/>
      <c:txPr>
        <a:bodyPr/>
        <a:lstStyle/>
        <a:p>
          <a:pPr>
            <a:defRPr sz="1182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7890650992569744E-2"/>
          <c:w val="1"/>
          <c:h val="0.753846153846153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2">
          <a:noFill/>
        </a:ln>
      </c:spPr>
    </c:plotArea>
    <c:plotVisOnly val="1"/>
    <c:dispBlanksAs val="zero"/>
    <c:showDLblsOverMax val="0"/>
  </c:chart>
  <c:txPr>
    <a:bodyPr/>
    <a:lstStyle/>
    <a:p>
      <a:pPr>
        <a:defRPr sz="168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83636739285145E-3"/>
          <c:y val="4.8419689347649576E-3"/>
          <c:w val="0.66224581621175183"/>
          <c:h val="0.541393035516796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B61C5E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6CA-4446-AAB9-27915E44515E}"/>
              </c:ext>
            </c:extLst>
          </c:dPt>
          <c:dPt>
            <c:idx val="1"/>
            <c:bubble3D val="0"/>
            <c:spPr>
              <a:solidFill>
                <a:srgbClr val="F8767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CA-4446-AAB9-27915E44515E}"/>
              </c:ext>
            </c:extLst>
          </c:dPt>
          <c:dPt>
            <c:idx val="2"/>
            <c:bubble3D val="0"/>
            <c:spPr>
              <a:solidFill>
                <a:srgbClr val="CA6CB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6CA-4446-AAB9-27915E44515E}"/>
              </c:ext>
            </c:extLst>
          </c:dPt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CA-4446-AAB9-27915E445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768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FF6699"/>
            </a:solidFill>
            <a:ln>
              <a:solidFill>
                <a:srgbClr val="99FF33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rgbClr val="99FF33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3D2-4A04-8BC2-8BF13BA09450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rgbClr val="99FF33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D2-4A04-8BC2-8BF13BA09450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rgbClr val="99FF33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3D2-4A04-8BC2-8BF13BA09450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rgbClr val="99FF33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D2-4A04-8BC2-8BF13BA09450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CCFF33">
                      <a:shade val="30000"/>
                      <a:satMod val="115000"/>
                    </a:srgbClr>
                  </a:gs>
                  <a:gs pos="50000">
                    <a:srgbClr val="CCFF33">
                      <a:shade val="67500"/>
                      <a:satMod val="115000"/>
                    </a:srgbClr>
                  </a:gs>
                  <a:gs pos="100000">
                    <a:srgbClr val="CC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rgbClr val="99FF33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3D2-4A04-8BC2-8BF13BA09450}"/>
              </c:ext>
            </c:extLst>
          </c:dPt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3D2-4A04-8BC2-8BF13BA09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665216"/>
        <c:axId val="98666752"/>
        <c:axId val="0"/>
      </c:bar3DChart>
      <c:catAx>
        <c:axId val="98665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666752"/>
        <c:crosses val="autoZero"/>
        <c:auto val="1"/>
        <c:lblAlgn val="ctr"/>
        <c:lblOffset val="100"/>
        <c:noMultiLvlLbl val="0"/>
      </c:catAx>
      <c:valAx>
        <c:axId val="98666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665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2171640" cy="3233166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2171640" cy="2142744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0.26474</cdr:x>
      <cdr:y>0.24123</cdr:y>
    </cdr:from>
    <cdr:to>
      <cdr:x>0.58384</cdr:x>
      <cdr:y>0.37086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152128" y="1296045"/>
          <a:ext cx="1391121" cy="6907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6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48A8A6-9882-42E7-BF72-78AC77613B34}" type="datetimeFigureOut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/>
            </a:lvl1pPr>
          </a:lstStyle>
          <a:p>
            <a:pPr>
              <a:defRPr/>
            </a:pPr>
            <a:fld id="{6159DD79-9900-4F8B-9077-098173A3E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5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F3C078-12C3-4F4F-BEA2-E8947BF30A8A}" type="datetimeFigureOut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08FFC-3283-46C9-A045-267393006B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2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7" tIns="45363" rIns="90727" bIns="45363" anchor="b"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942B86-3971-498C-A82A-5B81A457DD6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B051B7-BA15-4BFB-8FE6-3B11B8B2FC48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0EB57-CE89-466C-9A65-9F2C446858CB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8FFC-3283-46C9-A045-267393006B73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4546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8FFC-3283-46C9-A045-267393006B73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317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448CF4-654F-4D79-AEBD-BA996FC0013F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8FFC-3283-46C9-A045-267393006B73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41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8A18-3EFD-41E6-8B23-0680C1E645AD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3384-BA96-4443-8569-8C2F39A22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0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CF56-C1CC-4DED-A592-E43D9D820F33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D583-9C37-4247-8C2D-45F5796FA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47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2B1C-6380-4BEF-9032-CDD577F31708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942D-EF1A-4746-8212-636EDA6E3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1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709C-E74D-4D25-8ED6-42011B07FD0B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EAF1-A29F-48AE-AED2-C813F1E1C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8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FD4E-10D6-4197-8867-3E6794DEC4E9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3FE9-322A-4B10-A098-7ABC1A4B0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1688-F794-4D79-BE26-4A94F2D27D3B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FB0-9778-4226-81F6-9133A070B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CBB0-500D-4F93-98D9-10F6FEE90DE2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EDB-6D41-4F72-AB5D-3AFB587E53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4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D7D0-4638-4504-9ABE-68FDA525D4C0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DD32-7E48-49A4-A8B5-EF3EA9F441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05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8FBD-0B02-4E1F-9937-27D3B2FC8811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6A33-4681-4AC8-9602-5B2C072C4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4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639C-FBBA-48D5-B0FB-8A0E67C53DBE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41D4-6DB7-4003-9299-9B3F31132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8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1735-C20D-4912-A905-3E2E1C7DA51A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7CDD-BB50-40FE-A71E-49E8F2243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0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4DD5-D3FD-4C79-969C-C22DB4959926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0BD25-76D5-4066-9083-C76DF88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98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DF7CD9F-F5E4-4A27-9811-7C22713AEE59}" type="datetime1">
              <a:rPr lang="ru-RU"/>
              <a:pPr>
                <a:defRPr/>
              </a:pPr>
              <a:t>13.10.2021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4052"/>
                </a:solidFill>
              </a:defRPr>
            </a:lvl1pPr>
          </a:lstStyle>
          <a:p>
            <a:pPr>
              <a:defRPr/>
            </a:pPr>
            <a:fld id="{06BB25F0-0411-48F4-BA5D-E5F656350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7" r:id="rId9"/>
    <p:sldLayoutId id="2147484684" r:id="rId10"/>
    <p:sldLayoutId id="2147484685" r:id="rId11"/>
    <p:sldLayoutId id="214748468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059113" y="6165850"/>
            <a:ext cx="353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Ст. Новодеревянковская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0" y="804863"/>
            <a:ext cx="912177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БЮДЖЕТ ДЛЯ ГРАЖДАН</a:t>
            </a:r>
          </a:p>
          <a:p>
            <a:pPr algn="ctr" eaLnBrk="1" hangingPunct="1">
              <a:defRPr/>
            </a:pPr>
            <a:endParaRPr lang="ru-RU" sz="2800" b="1" dirty="0">
              <a:ln w="11430"/>
              <a:solidFill>
                <a:srgbClr val="FFC000"/>
              </a:solidFill>
              <a:effectLst>
                <a:glow>
                  <a:schemeClr val="accent5">
                    <a:satMod val="175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по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отчету об исполнении бюджета </a:t>
            </a: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Новодеревянковского сельского поселения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Каневского района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2019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год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-495152"/>
            <a:ext cx="85689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20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20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Информация о муниципальных программах за 2019год</a:t>
            </a:r>
          </a:p>
          <a:p>
            <a:pPr algn="just">
              <a:spcAft>
                <a:spcPts val="0"/>
              </a:spcAft>
            </a:pPr>
            <a:endParaRPr lang="ru-RU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10" y="1340768"/>
            <a:ext cx="7128792" cy="5060974"/>
          </a:xfrm>
          <a:prstGeom prst="rect">
            <a:avLst/>
          </a:prstGeom>
          <a:ln/>
        </p:spPr>
        <p:style>
          <a:lnRef idx="2">
            <a:schemeClr val="accent6"/>
          </a:lnRef>
          <a:fillRef idx="1002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68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611559" y="620688"/>
            <a:ext cx="82816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dirty="0">
                <a:latin typeface="Arial" charset="0"/>
              </a:rPr>
              <a:t>	</a:t>
            </a:r>
            <a:endParaRPr lang="ru-RU" sz="2000" dirty="0">
              <a:latin typeface="+mj-lt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20743"/>
            <a:ext cx="7704856" cy="59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1963"/>
            <a:ext cx="8208912" cy="436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15416"/>
            <a:ext cx="8305800" cy="432048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7700"/>
              </p:ext>
            </p:extLst>
          </p:nvPr>
        </p:nvGraphicFramePr>
        <p:xfrm>
          <a:off x="0" y="764705"/>
          <a:ext cx="9036495" cy="5832647"/>
        </p:xfrm>
        <a:graphic>
          <a:graphicData uri="http://schemas.openxmlformats.org/drawingml/2006/table">
            <a:tbl>
              <a:tblPr firstRow="1" firstCol="1" bandRow="1"/>
              <a:tblGrid>
                <a:gridCol w="9036495"/>
              </a:tblGrid>
              <a:tr h="58326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501" marR="5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290395" cy="576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468313" y="-315913"/>
            <a:ext cx="8218487" cy="165735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800" dirty="0" smtClean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776864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277938"/>
            <a:ext cx="7776864" cy="5175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002060"/>
                </a:solidFill>
              </a:rPr>
              <a:t>04 Муниципальная программа «Пожарная безопасность в Новодеревянковском сельском поселении Каневского района»</a:t>
            </a:r>
            <a:endParaRPr lang="ru-RU" altLang="ru-RU" sz="18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108743"/>
              </p:ext>
            </p:extLst>
          </p:nvPr>
        </p:nvGraphicFramePr>
        <p:xfrm>
          <a:off x="539552" y="2780928"/>
          <a:ext cx="435610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976690"/>
              </p:ext>
            </p:extLst>
          </p:nvPr>
        </p:nvGraphicFramePr>
        <p:xfrm>
          <a:off x="4859338" y="1700213"/>
          <a:ext cx="3960812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52120" y="2348880"/>
            <a:ext cx="172819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20699996" rev="1500000"/>
              </a:camera>
              <a:lightRig rig="threePt" dir="t"/>
            </a:scene3d>
          </a:bodyPr>
          <a:lstStyle/>
          <a:p>
            <a:pPr algn="ctr" eaLnBrk="1" hangingPunct="1"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467544" y="126876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74" y="1573213"/>
            <a:ext cx="7707545" cy="452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algn="ctr"/>
            <a:r>
              <a:rPr lang="ru-RU" sz="2400" dirty="0">
                <a:latin typeface="Times New Roman"/>
                <a:ea typeface="Times New Roman"/>
              </a:rPr>
              <a:t>05 Муниципальная программа «Развитие сельского хозяйства 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Times New Roman"/>
              </a:rPr>
              <a:t>на территории Новодеревянковского сельского поселения 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Times New Roman"/>
              </a:rPr>
              <a:t>Каневского района»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31" y="1110873"/>
            <a:ext cx="7769909" cy="51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3448" cy="864096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>
                <a:latin typeface="Times New Roman"/>
                <a:ea typeface="Times New Roman"/>
              </a:rPr>
              <a:t>06 Муниципальная программа «Развитие и содержание дорожного хозяйства Новодеревянковского сельского поселения»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235527" y="692696"/>
            <a:ext cx="8512937" cy="6264696"/>
          </a:xfrm>
          <a:prstGeom prst="horizontalScroll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+mj-lt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83" y="1090925"/>
            <a:ext cx="7704855" cy="557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1152128"/>
          </a:xfrm>
        </p:spPr>
        <p:txBody>
          <a:bodyPr>
            <a:normAutofit/>
          </a:bodyPr>
          <a:lstStyle/>
          <a:p>
            <a:r>
              <a:rPr lang="ru-RU" sz="2000" b="1" dirty="0"/>
              <a:t>07 Муниципальная программа «Развитие Новодеревянковского сельского поселения Каневского района  в сфере землепользования»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12474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920879" cy="408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5800" cy="576064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002060"/>
                </a:solidFill>
              </a:rPr>
              <a:t>08 Муниципальная программа «Развитие жилищно-коммунального хозяйства и благоустройства Новодеревянковского сельского поселения Каневского района»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323850" y="1196975"/>
            <a:ext cx="8640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dirty="0">
                <a:latin typeface="+mj-lt"/>
              </a:rPr>
              <a:t>       </a:t>
            </a:r>
            <a:r>
              <a:rPr lang="ru-RU" sz="1200" dirty="0">
                <a:latin typeface="Times New Roman"/>
                <a:ea typeface="Times New Roman"/>
              </a:rPr>
              <a:t> </a:t>
            </a:r>
            <a:endParaRPr lang="ru-RU" sz="1200" dirty="0">
              <a:latin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7"/>
            <a:ext cx="7920879" cy="558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650" y="188913"/>
            <a:ext cx="7920038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</a:rPr>
              <a:t>09 Муниципальная программа «Развитие культуры Новодеревянковского сельского поселения Каневского района»</a:t>
            </a:r>
            <a:endParaRPr lang="ru-RU" sz="20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 flipV="1">
            <a:off x="9540551" y="6710458"/>
            <a:ext cx="72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49263" algn="just">
              <a:defRPr/>
            </a:pPr>
            <a:endParaRPr lang="ru-RU" sz="1400" dirty="0">
              <a:latin typeface="Arial" charset="0"/>
              <a:cs typeface="Times New Roman" pitchFamily="18" charset="0"/>
            </a:endParaRPr>
          </a:p>
          <a:p>
            <a:pPr indent="449263" algn="just">
              <a:defRPr/>
            </a:pPr>
            <a:endParaRPr lang="ru-RU" sz="14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0775"/>
            <a:ext cx="8064895" cy="5448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755650" y="692150"/>
            <a:ext cx="7993063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  <a:cs typeface="Aharoni" panose="02010803020104030203" pitchFamily="2" charset="-79"/>
              </a:rPr>
              <a:t>Уважаемые жители </a:t>
            </a:r>
            <a:r>
              <a:rPr lang="ru-RU" altLang="ru-RU" sz="2800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Новодеревянковского сельского поселения!</a:t>
            </a:r>
            <a:endParaRPr lang="ru-RU" altLang="ru-RU" sz="2800" b="1" dirty="0"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Предлагаем Вашему вниманию издание, в котором кратко и доступно отражены основные положения отчета об исполнении  местного бюджета за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2019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	Изложенные в текстовом и графическом виде  данные наглядно показывают, что ключевыми направлениями расходования бюджетных средств в рамках реализации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муниципальных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программ в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2019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году были: финансирование мероприятий в сфере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дорожного хозяйства, ЖКХ, культуры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, физической культуры и спорта.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Прямоугольник 2"/>
          <p:cNvSpPr>
            <a:spLocks noChangeArrowheads="1"/>
          </p:cNvSpPr>
          <p:nvPr/>
        </p:nvSpPr>
        <p:spPr bwMode="auto">
          <a:xfrm>
            <a:off x="251520" y="1196752"/>
            <a:ext cx="87845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dirty="0" smtClean="0">
                <a:latin typeface="Arial" charset="0"/>
              </a:rPr>
              <a:t>  </a:t>
            </a:r>
            <a:endParaRPr lang="ru-RU" sz="160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-5314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10. Муниципальная программа «Развитие физической культуры и спорта»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2493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00042"/>
            <a:ext cx="821537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11 Муниципальная программа «Молодежь Новодеревянковского сельского поселения Каневского района»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71678"/>
            <a:ext cx="7715304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endParaRPr lang="ru-RU" sz="3600" b="1" spc="5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endParaRPr lang="ru-RU" sz="3600" b="1" spc="5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62880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628800"/>
            <a:ext cx="7600357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40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5"/>
            <a:ext cx="7416824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73373"/>
            <a:ext cx="7560840" cy="415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3"/>
            <a:ext cx="734481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87" y="1556792"/>
            <a:ext cx="7667553" cy="482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5"/>
            <a:ext cx="7056784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3563"/>
            <a:ext cx="8064895" cy="4043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8497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260350"/>
            <a:ext cx="842486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Основные показатели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бюджета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Новодеревянковского сельского поселения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2019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 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(тыс.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рублей)</a:t>
            </a:r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9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89822"/>
              </p:ext>
            </p:extLst>
          </p:nvPr>
        </p:nvGraphicFramePr>
        <p:xfrm>
          <a:off x="395288" y="1243013"/>
          <a:ext cx="8497887" cy="4310063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49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30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47 448,4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46 344,9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97,67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всего,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18 120,1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23 909,6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131,95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65 568,5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70 254,5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107,15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65 625,7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75517,2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140,2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42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-57,2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-5262,7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68582" marR="6858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7</a:t>
            </a:r>
          </a:p>
        </p:txBody>
      </p:sp>
      <p:graphicFrame>
        <p:nvGraphicFramePr>
          <p:cNvPr id="2" name="Диаграмм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65808"/>
              </p:ext>
            </p:extLst>
          </p:nvPr>
        </p:nvGraphicFramePr>
        <p:xfrm>
          <a:off x="806450" y="1103313"/>
          <a:ext cx="7958138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8910638" y="0"/>
            <a:ext cx="282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403350" y="601663"/>
            <a:ext cx="7123113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Структура безвозмездных поступлений из других уровней бюджета в бюджет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Новодеревянковского сельского поселения в 2019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году</a:t>
            </a: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4572000" y="14128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AutoShape 12"/>
          <p:cNvSpPr>
            <a:spLocks noChangeArrowheads="1"/>
          </p:cNvSpPr>
          <p:nvPr/>
        </p:nvSpPr>
        <p:spPr bwMode="auto">
          <a:xfrm>
            <a:off x="98732" y="3637679"/>
            <a:ext cx="2767587" cy="12939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Субсидии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бюджетам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бюджетной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системы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Российской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Федерации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(межбюджетные субсидии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17 521,9 тыс. руб.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13"/>
          <p:cNvSpPr>
            <a:spLocks noChangeArrowheads="1"/>
          </p:cNvSpPr>
          <p:nvPr/>
        </p:nvSpPr>
        <p:spPr bwMode="auto">
          <a:xfrm>
            <a:off x="6659563" y="3695700"/>
            <a:ext cx="2089150" cy="117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Иные 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47,4 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14"/>
          <p:cNvSpPr>
            <a:spLocks noChangeArrowheads="1"/>
          </p:cNvSpPr>
          <p:nvPr/>
        </p:nvSpPr>
        <p:spPr bwMode="auto">
          <a:xfrm>
            <a:off x="2843212" y="3705043"/>
            <a:ext cx="1728788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Субвенции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225,5 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8" name="AutoShape 15"/>
          <p:cNvSpPr>
            <a:spLocks noChangeArrowheads="1"/>
          </p:cNvSpPr>
          <p:nvPr/>
        </p:nvSpPr>
        <p:spPr bwMode="auto">
          <a:xfrm>
            <a:off x="1785938" y="1585913"/>
            <a:ext cx="5689600" cy="1366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Безвозмездные поступления,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 всего   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23909,6 тыс. </a:t>
            </a: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9" name="AutoShape 16"/>
          <p:cNvSpPr>
            <a:spLocks noChangeArrowheads="1"/>
          </p:cNvSpPr>
          <p:nvPr/>
        </p:nvSpPr>
        <p:spPr bwMode="auto">
          <a:xfrm>
            <a:off x="4716462" y="3705043"/>
            <a:ext cx="1799753" cy="15961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Дотации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6 114,8 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3473450" y="3019425"/>
            <a:ext cx="234950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318125" y="3019425"/>
            <a:ext cx="2428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1841500" y="3019425"/>
            <a:ext cx="1920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164388" y="3003550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35280" cy="83842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Исполнение  бюджета Новодеревянковского сельского поселения по расходам за 2019 год, тыс. рублей.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429725"/>
              </p:ext>
            </p:extLst>
          </p:nvPr>
        </p:nvGraphicFramePr>
        <p:xfrm>
          <a:off x="357188" y="1285875"/>
          <a:ext cx="8572500" cy="4268856"/>
        </p:xfrm>
        <a:graphic>
          <a:graphicData uri="http://schemas.openxmlformats.org/drawingml/2006/table">
            <a:tbl>
              <a:tblPr/>
              <a:tblGrid>
                <a:gridCol w="575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27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36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56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5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48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Раздел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раздела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Уточненная сводная бюджетная роспись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Исполненные расходы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исполнения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РАСХОДЫ всего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78970,0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75517,2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95,63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Общегосударственные расходы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8518,1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8382,6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98,41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оборона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221,7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221,7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03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экономика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25581,1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25207,5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98,54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Жилищно-коммунальное хозяйство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21728,1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20085,2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92,44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07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Образование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428,0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415,7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97,13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59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08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Культура, кинематография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18860,0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18859,9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Социальная политика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74,0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92,5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8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Физическая культура и спорт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3403,0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2120,6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62,32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39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700646"/>
              </p:ext>
            </p:extLst>
          </p:nvPr>
        </p:nvGraphicFramePr>
        <p:xfrm>
          <a:off x="179512" y="1268760"/>
          <a:ext cx="8784976" cy="547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742966"/>
              </p:ext>
            </p:extLst>
          </p:nvPr>
        </p:nvGraphicFramePr>
        <p:xfrm>
          <a:off x="4499992" y="1196752"/>
          <a:ext cx="3779837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412" name="Заголовок 6"/>
          <p:cNvSpPr>
            <a:spLocks noGrp="1"/>
          </p:cNvSpPr>
          <p:nvPr>
            <p:ph type="title"/>
          </p:nvPr>
        </p:nvSpPr>
        <p:spPr>
          <a:xfrm>
            <a:off x="251520" y="1090192"/>
            <a:ext cx="8435280" cy="538609"/>
          </a:xfr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Детализация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направлений финансового обеспечения расходов  бюджета поселения за 2019 год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Times New Roman"/>
              </a:rPr>
              <a:t>характеризуется следующими данными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Times New Roman"/>
              </a:rPr>
              <a:t>:</a:t>
            </a:r>
            <a:endParaRPr lang="ru-RU" sz="1400" dirty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641323"/>
              </p:ext>
            </p:extLst>
          </p:nvPr>
        </p:nvGraphicFramePr>
        <p:xfrm>
          <a:off x="611560" y="1844824"/>
          <a:ext cx="7992888" cy="400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indent="342900" algn="ctr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Выполнение </a:t>
            </a:r>
            <a:r>
              <a:rPr lang="ru-RU" sz="1400" dirty="0">
                <a:latin typeface="Times New Roman"/>
                <a:ea typeface="Times New Roman"/>
              </a:rPr>
              <a:t>муниципальных программ в Новодеревянковском сельском поселении Каневского района за </a:t>
            </a:r>
            <a:r>
              <a:rPr lang="ru-RU" sz="1400" dirty="0" smtClean="0">
                <a:latin typeface="Times New Roman"/>
                <a:ea typeface="Times New Roman"/>
              </a:rPr>
              <a:t>2019 </a:t>
            </a:r>
            <a:r>
              <a:rPr lang="ru-RU" sz="1400" dirty="0">
                <a:latin typeface="Times New Roman"/>
                <a:ea typeface="Times New Roman"/>
              </a:rPr>
              <a:t>год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altLang="ru-RU" sz="1400" b="1" dirty="0" smtClean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568952" cy="505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28314</TotalTime>
  <Words>383</Words>
  <Application>Microsoft Office PowerPoint</Application>
  <PresentationFormat>Экран (4:3)</PresentationFormat>
  <Paragraphs>146</Paragraphs>
  <Slides>24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Исполнение  бюджета Новодеревянковского сельского поселения по расходам за 2019 год, тыс. рублей.  </vt:lpstr>
      <vt:lpstr>Детализация направлений финансового обеспечения расходов  бюджета поселения за 2019 год характеризуется следующими данными:</vt:lpstr>
      <vt:lpstr>Выполнение муниципальных программ в Новодеревянковском сельском поселении Каневского района за 2019 год.</vt:lpstr>
      <vt:lpstr>Презентация PowerPoint</vt:lpstr>
      <vt:lpstr>Презентация PowerPoint</vt:lpstr>
      <vt:lpstr>Презентация PowerPoint</vt:lpstr>
      <vt:lpstr> </vt:lpstr>
      <vt:lpstr>04 Муниципальная программа «Пожарная безопасность в Новодеревянковском сельском поселении Каневского района»</vt:lpstr>
      <vt:lpstr>05 Муниципальная программа «Развитие сельского хозяйства  на территории Новодеревянковского сельского поселения  Каневского района»</vt:lpstr>
      <vt:lpstr>06 Муниципальная программа «Развитие и содержание дорожного хозяйства Новодеревянковского сельского поселения»</vt:lpstr>
      <vt:lpstr>07 Муниципальная программа «Развитие Новодеревянковского сельского поселения Каневского района  в сфере землепользования» </vt:lpstr>
      <vt:lpstr>08 Муниципальная программа «Развитие жилищно-коммунального хозяйства и благоустройства Новодеревянковского сельского поселения Каневского района»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Пользователь</cp:lastModifiedBy>
  <cp:revision>2636</cp:revision>
  <cp:lastPrinted>2014-05-22T08:02:27Z</cp:lastPrinted>
  <dcterms:created xsi:type="dcterms:W3CDTF">2010-07-02T14:14:42Z</dcterms:created>
  <dcterms:modified xsi:type="dcterms:W3CDTF">2021-10-13T09:57:59Z</dcterms:modified>
</cp:coreProperties>
</file>