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0" r:id="rId1"/>
  </p:sldMasterIdLst>
  <p:notesMasterIdLst>
    <p:notesMasterId r:id="rId29"/>
  </p:notesMasterIdLst>
  <p:sldIdLst>
    <p:sldId id="256" r:id="rId2"/>
    <p:sldId id="296" r:id="rId3"/>
    <p:sldId id="257" r:id="rId4"/>
    <p:sldId id="258" r:id="rId5"/>
    <p:sldId id="259" r:id="rId6"/>
    <p:sldId id="260" r:id="rId7"/>
    <p:sldId id="261" r:id="rId8"/>
    <p:sldId id="262" r:id="rId9"/>
    <p:sldId id="263" r:id="rId10"/>
    <p:sldId id="264" r:id="rId11"/>
    <p:sldId id="265" r:id="rId12"/>
    <p:sldId id="266" r:id="rId13"/>
    <p:sldId id="267" r:id="rId14"/>
    <p:sldId id="270" r:id="rId15"/>
    <p:sldId id="297" r:id="rId16"/>
    <p:sldId id="298" r:id="rId17"/>
    <p:sldId id="271" r:id="rId18"/>
    <p:sldId id="272" r:id="rId19"/>
    <p:sldId id="273" r:id="rId20"/>
    <p:sldId id="274" r:id="rId21"/>
    <p:sldId id="299" r:id="rId22"/>
    <p:sldId id="300" r:id="rId23"/>
    <p:sldId id="275" r:id="rId24"/>
    <p:sldId id="284" r:id="rId25"/>
    <p:sldId id="286" r:id="rId26"/>
    <p:sldId id="294" r:id="rId27"/>
    <p:sldId id="301" r:id="rId28"/>
  </p:sldIdLst>
  <p:sldSz cx="9144000" cy="6858000" type="screen4x3"/>
  <p:notesSz cx="6761163" cy="9942513"/>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1FD4"/>
    <a:srgbClr val="FFFF99"/>
    <a:srgbClr val="E2C0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2859" autoAdjust="0"/>
    <p:restoredTop sz="95133" autoAdjust="0"/>
  </p:normalViewPr>
  <p:slideViewPr>
    <p:cSldViewPr>
      <p:cViewPr>
        <p:scale>
          <a:sx n="85" d="100"/>
          <a:sy n="85" d="100"/>
        </p:scale>
        <p:origin x="-2098" y="-62"/>
      </p:cViewPr>
      <p:guideLst>
        <p:guide orient="horz" pos="2160"/>
        <p:guide pos="2880"/>
      </p:guideLst>
    </p:cSldViewPr>
  </p:slideViewPr>
  <p:outlineViewPr>
    <p:cViewPr>
      <p:scale>
        <a:sx n="33" d="100"/>
        <a:sy n="33" d="100"/>
      </p:scale>
      <p:origin x="18" y="26928"/>
    </p:cViewPr>
  </p:outlineViewPr>
  <p:notesTextViewPr>
    <p:cViewPr>
      <p:scale>
        <a:sx n="100" d="100"/>
        <a:sy n="100" d="100"/>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0525"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29050" y="0"/>
            <a:ext cx="2930525"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04FAFBD-755F-4FE2-A540-E04CF9F61E10}" type="datetimeFigureOut">
              <a:rPr lang="ru-RU"/>
              <a:pPr>
                <a:defRPr/>
              </a:pPr>
              <a:t>21.11.2022</a:t>
            </a:fld>
            <a:endParaRPr lang="ru-RU"/>
          </a:p>
        </p:txBody>
      </p:sp>
      <p:sp>
        <p:nvSpPr>
          <p:cNvPr id="4" name="Образ слайда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76275" y="4722813"/>
            <a:ext cx="5408613" cy="4473575"/>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29050" y="9444038"/>
            <a:ext cx="2930525"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122219E-32F3-4222-8A9F-982F7BFCCADE}" type="slidenum">
              <a:rPr lang="ru-RU"/>
              <a:pPr>
                <a:defRPr/>
              </a:pPr>
              <a:t>‹#›</a:t>
            </a:fld>
            <a:endParaRPr lang="ru-RU"/>
          </a:p>
        </p:txBody>
      </p:sp>
    </p:spTree>
    <p:extLst>
      <p:ext uri="{BB962C8B-B14F-4D97-AF65-F5344CB8AC3E}">
        <p14:creationId xmlns:p14="http://schemas.microsoft.com/office/powerpoint/2010/main" val="15684364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34820"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8913AF-1137-45C6-8392-6757C57A87AF}" type="slidenum">
              <a:rPr lang="ru-RU" smtClean="0"/>
              <a:pPr fontAlgn="base">
                <a:spcBef>
                  <a:spcPct val="0"/>
                </a:spcBef>
                <a:spcAft>
                  <a:spcPct val="0"/>
                </a:spcAft>
                <a:defRPr/>
              </a:pPr>
              <a:t>3</a:t>
            </a:fld>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35844"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5CC2AA-FAD1-4CF2-A181-6A0D06EF6636}" type="slidenum">
              <a:rPr lang="ru-RU" smtClean="0"/>
              <a:pPr fontAlgn="base">
                <a:spcBef>
                  <a:spcPct val="0"/>
                </a:spcBef>
                <a:spcAft>
                  <a:spcPct val="0"/>
                </a:spcAft>
                <a:defRPr/>
              </a:pPr>
              <a:t>4</a:t>
            </a:fld>
            <a:endParaRPr 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36868"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AD8744C-9A87-4526-8C49-35762F202A58}" type="slidenum">
              <a:rPr lang="ru-RU" smtClean="0"/>
              <a:pPr fontAlgn="base">
                <a:spcBef>
                  <a:spcPct val="0"/>
                </a:spcBef>
                <a:spcAft>
                  <a:spcPct val="0"/>
                </a:spcAft>
                <a:defRPr/>
              </a:pPr>
              <a:t>6</a:t>
            </a:fld>
            <a:endParaRPr 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37892"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87656B2-DB88-4C02-BD75-06AAC5F23D96}" type="slidenum">
              <a:rPr lang="ru-RU" smtClean="0"/>
              <a:pPr fontAlgn="base">
                <a:spcBef>
                  <a:spcPct val="0"/>
                </a:spcBef>
                <a:spcAft>
                  <a:spcPct val="0"/>
                </a:spcAft>
                <a:defRPr/>
              </a:pPr>
              <a:t>7</a:t>
            </a:fld>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3891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3305877-739B-46CA-A26C-0A514B945DDA}" type="slidenum">
              <a:rPr lang="ru-RU" smtClean="0"/>
              <a:pPr fontAlgn="base">
                <a:spcBef>
                  <a:spcPct val="0"/>
                </a:spcBef>
                <a:spcAft>
                  <a:spcPct val="0"/>
                </a:spcAft>
                <a:defRPr/>
              </a:pPr>
              <a:t>8</a:t>
            </a:fld>
            <a:endParaRPr 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39940"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CA427AE-C4E5-4018-BDDB-CCAE454628EB}" type="slidenum">
              <a:rPr lang="ru-RU" smtClean="0"/>
              <a:pPr fontAlgn="base">
                <a:spcBef>
                  <a:spcPct val="0"/>
                </a:spcBef>
                <a:spcAft>
                  <a:spcPct val="0"/>
                </a:spcAft>
                <a:defRPr/>
              </a:pPr>
              <a:t>11</a:t>
            </a:fld>
            <a:endParaRPr lang="ru-R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40964"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EC47A2-F208-4A97-B384-BF866071449B}" type="slidenum">
              <a:rPr lang="ru-RU" smtClean="0"/>
              <a:pPr fontAlgn="base">
                <a:spcBef>
                  <a:spcPct val="0"/>
                </a:spcBef>
                <a:spcAft>
                  <a:spcPct val="0"/>
                </a:spcAft>
                <a:defRPr/>
              </a:pPr>
              <a:t>14</a:t>
            </a:fld>
            <a:endParaRPr lang="ru-R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41988"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EA78451-5A3F-4D43-893B-0E3B98DB04CF}" type="slidenum">
              <a:rPr lang="ru-RU" smtClean="0"/>
              <a:pPr fontAlgn="base">
                <a:spcBef>
                  <a:spcPct val="0"/>
                </a:spcBef>
                <a:spcAft>
                  <a:spcPct val="0"/>
                </a:spcAft>
                <a:defRPr/>
              </a:pPr>
              <a:t>19</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fld id="{C2ADB367-3BE6-4EB5-8304-A5685D37535E}" type="datetimeFigureOut">
              <a:rPr lang="ru-RU" smtClean="0"/>
              <a:pPr>
                <a:defRPr/>
              </a:pPr>
              <a:t>21.11.2022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E92F092C-63F6-487B-BCEB-1ADAC50E4A18}" type="slidenum">
              <a:rPr lang="ru-RU" smtClean="0"/>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pPr>
              <a:defRPr/>
            </a:pPr>
            <a:fld id="{29B9F6F7-D56C-42EA-849C-804FEBC642A4}" type="datetimeFigureOut">
              <a:rPr lang="ru-RU" smtClean="0"/>
              <a:pPr>
                <a:defRPr/>
              </a:pPr>
              <a:t>21.11.2022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BEC51454-A07F-4FC0-BDC6-02D635996AD2}" type="slidenum">
              <a:rPr lang="ru-RU" smtClean="0"/>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a:defRPr/>
            </a:pPr>
            <a:fld id="{969287E9-C005-4585-A938-5765AC55EA5C}" type="datetimeFigureOut">
              <a:rPr lang="ru-RU" smtClean="0"/>
              <a:pPr>
                <a:defRPr/>
              </a:pPr>
              <a:t>21.11.2022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A38214E9-A64C-4519-8530-DF87C19AE0CD}" type="slidenum">
              <a:rPr lang="ru-RU" smtClean="0"/>
              <a:pPr>
                <a:defRPr/>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pPr>
              <a:defRPr/>
            </a:pPr>
            <a:fld id="{2ACF7F96-8EA9-459D-AEC4-69567DAAC09A}" type="datetimeFigureOut">
              <a:rPr lang="ru-RU" smtClean="0"/>
              <a:pPr>
                <a:defRPr/>
              </a:pPr>
              <a:t>21.11.2022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D9844904-E9EB-45E9-8A21-F661107666C7}" type="slidenum">
              <a:rPr lang="ru-RU" smtClean="0"/>
              <a:pPr>
                <a:defRPr/>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DF0D2744-6620-471F-9E40-46E19F49B0A8}" type="datetimeFigureOut">
              <a:rPr lang="ru-RU" smtClean="0"/>
              <a:pPr>
                <a:defRPr/>
              </a:pPr>
              <a:t>21.11.2022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B0BD3F85-7A3A-4429-97A0-8A04CAB98AC3}" type="slidenum">
              <a:rPr lang="ru-RU" smtClean="0"/>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pPr>
              <a:defRPr/>
            </a:pPr>
            <a:fld id="{92198E17-9BC9-4506-B577-7CB87D78E4DB}" type="datetimeFigureOut">
              <a:rPr lang="ru-RU" smtClean="0"/>
              <a:pPr>
                <a:defRPr/>
              </a:pPr>
              <a:t>21.11.2022</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F9FF7052-CE93-4577-8111-7FB4AEDED328}" type="slidenum">
              <a:rPr lang="ru-RU" smtClean="0"/>
              <a:pPr>
                <a:defRPr/>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02D5CD7D-89C3-421C-AD09-904DD9FDB6AA}" type="datetimeFigureOut">
              <a:rPr lang="ru-RU" smtClean="0"/>
              <a:pPr>
                <a:defRPr/>
              </a:pPr>
              <a:t>21.11.2022</a:t>
            </a:fld>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F82B8B91-AFF8-495F-8DC2-2D86820E75A0}" type="slidenum">
              <a:rPr lang="ru-RU" smtClean="0"/>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pPr>
              <a:defRPr/>
            </a:pPr>
            <a:fld id="{3C3E737F-2378-4FD9-A411-0DD73ECB23C6}" type="datetimeFigureOut">
              <a:rPr lang="ru-RU" smtClean="0"/>
              <a:pPr>
                <a:defRPr/>
              </a:pPr>
              <a:t>21.11.2022</a:t>
            </a:fld>
            <a:endParaRPr lang="ru-RU"/>
          </a:p>
        </p:txBody>
      </p:sp>
      <p:sp>
        <p:nvSpPr>
          <p:cNvPr id="4" name="Footer Placeholder 3"/>
          <p:cNvSpPr>
            <a:spLocks noGrp="1"/>
          </p:cNvSpPr>
          <p:nvPr>
            <p:ph type="ftr" sz="quarter" idx="11"/>
          </p:nvPr>
        </p:nvSpPr>
        <p:spPr/>
        <p:txBody>
          <a:bodyPr/>
          <a:lstStyle/>
          <a:p>
            <a:pPr>
              <a:defRPr/>
            </a:pPr>
            <a:endParaRPr lang="ru-RU"/>
          </a:p>
        </p:txBody>
      </p:sp>
      <p:sp>
        <p:nvSpPr>
          <p:cNvPr id="5" name="Slide Number Placeholder 4"/>
          <p:cNvSpPr>
            <a:spLocks noGrp="1"/>
          </p:cNvSpPr>
          <p:nvPr>
            <p:ph type="sldNum" sz="quarter" idx="12"/>
          </p:nvPr>
        </p:nvSpPr>
        <p:spPr/>
        <p:txBody>
          <a:bodyPr/>
          <a:lstStyle/>
          <a:p>
            <a:pPr>
              <a:defRPr/>
            </a:pPr>
            <a:fld id="{993941E8-501B-4614-8AC8-2466F67BE696}" type="slidenum">
              <a:rPr lang="ru-RU" smtClean="0"/>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pPr>
              <a:defRPr/>
            </a:pPr>
            <a:fld id="{B0C78461-1634-4FD5-833E-1CB821BD127B}" type="datetimeFigureOut">
              <a:rPr lang="ru-RU" smtClean="0"/>
              <a:pPr>
                <a:defRPr/>
              </a:pPr>
              <a:t>21.11.2022</a:t>
            </a:fld>
            <a:endParaRPr lang="ru-RU"/>
          </a:p>
        </p:txBody>
      </p:sp>
      <p:sp>
        <p:nvSpPr>
          <p:cNvPr id="3" name="Footer Placeholder 2"/>
          <p:cNvSpPr>
            <a:spLocks noGrp="1"/>
          </p:cNvSpPr>
          <p:nvPr>
            <p:ph type="ftr" sz="quarter" idx="11"/>
          </p:nvPr>
        </p:nvSpPr>
        <p:spPr/>
        <p:txBody>
          <a:bodyPr/>
          <a:lstStyle/>
          <a:p>
            <a:pPr>
              <a:defRPr/>
            </a:pPr>
            <a:endParaRPr lang="ru-RU"/>
          </a:p>
        </p:txBody>
      </p:sp>
      <p:sp>
        <p:nvSpPr>
          <p:cNvPr id="4" name="Slide Number Placeholder 3"/>
          <p:cNvSpPr>
            <a:spLocks noGrp="1"/>
          </p:cNvSpPr>
          <p:nvPr>
            <p:ph type="sldNum" sz="quarter" idx="12"/>
          </p:nvPr>
        </p:nvSpPr>
        <p:spPr/>
        <p:txBody>
          <a:bodyPr/>
          <a:lstStyle/>
          <a:p>
            <a:pPr>
              <a:defRPr/>
            </a:pPr>
            <a:fld id="{608318E6-7B3D-49E1-A804-41A2289191B2}" type="slidenum">
              <a:rPr lang="ru-RU" smtClean="0"/>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fld id="{4B9429C1-9292-4BEB-A675-D52EB6F2E131}" type="datetimeFigureOut">
              <a:rPr lang="ru-RU" smtClean="0"/>
              <a:pPr>
                <a:defRPr/>
              </a:pPr>
              <a:t>21.11.2022</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50C8784B-9B05-4118-B083-878EEEC57F1D}" type="slidenum">
              <a:rPr lang="ru-RU" smtClean="0"/>
              <a:pPr>
                <a:defRPr/>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A177840F-CE8B-4965-810A-FD4597394E93}" type="datetimeFigureOut">
              <a:rPr lang="ru-RU" smtClean="0"/>
              <a:pPr>
                <a:defRPr/>
              </a:pPr>
              <a:t>21.11.2022</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1ACBF94D-AE84-42AE-84BF-772099C54479}" type="slidenum">
              <a:rPr lang="ru-RU" smtClean="0"/>
              <a:pPr>
                <a:defRPr/>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pPr>
              <a:defRPr/>
            </a:pPr>
            <a:fld id="{A8C10F31-5DDA-4CB3-8031-E2238850DCB0}" type="datetimeFigureOut">
              <a:rPr lang="ru-RU" smtClean="0"/>
              <a:pPr>
                <a:defRPr/>
              </a:pPr>
              <a:t>21.11.2022</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pPr>
              <a:defRPr/>
            </a:pPr>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pPr>
              <a:defRPr/>
            </a:pPr>
            <a:fld id="{B246595C-77E4-4FE4-9830-D01956165C5C}" type="slidenum">
              <a:rPr lang="ru-RU" smtClean="0"/>
              <a:pPr>
                <a:defRPr/>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Fu25/164@" TargetMode="Externa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Заголовок 1"/>
          <p:cNvSpPr>
            <a:spLocks noGrp="1"/>
          </p:cNvSpPr>
          <p:nvPr>
            <p:ph type="ctrTitle"/>
          </p:nvPr>
        </p:nvSpPr>
        <p:spPr>
          <a:xfrm>
            <a:off x="0" y="1412776"/>
            <a:ext cx="9144000" cy="3430141"/>
          </a:xfrm>
        </p:spPr>
        <p:style>
          <a:lnRef idx="1">
            <a:schemeClr val="accent2"/>
          </a:lnRef>
          <a:fillRef idx="3">
            <a:schemeClr val="accent2"/>
          </a:fillRef>
          <a:effectRef idx="2">
            <a:schemeClr val="accent2"/>
          </a:effectRef>
          <a:fontRef idx="minor">
            <a:schemeClr val="lt1"/>
          </a:fontRef>
        </p:style>
        <p:txBody>
          <a:bodyPr/>
          <a:lstStyle/>
          <a:p>
            <a:pPr eaLnBrk="1" hangingPunct="1">
              <a:defRPr/>
            </a:pPr>
            <a:r>
              <a:rPr lang="ru-RU" sz="3000" b="1" dirty="0" smtClean="0">
                <a:solidFill>
                  <a:srgbClr val="FFFF00"/>
                </a:solidFill>
                <a:latin typeface="Times New Roman" pitchFamily="18" charset="0"/>
                <a:cs typeface="Times New Roman" pitchFamily="18" charset="0"/>
              </a:rPr>
              <a:t>БЮДЖЕТ ДЛЯ ГРАЖДАН</a:t>
            </a:r>
            <a:br>
              <a:rPr lang="ru-RU" sz="3000" b="1" dirty="0" smtClean="0">
                <a:solidFill>
                  <a:srgbClr val="FFFF00"/>
                </a:solidFill>
                <a:latin typeface="Times New Roman" pitchFamily="18" charset="0"/>
                <a:cs typeface="Times New Roman" pitchFamily="18" charset="0"/>
              </a:rPr>
            </a:br>
            <a:r>
              <a:rPr lang="ru-RU" sz="3000" b="1" dirty="0" smtClean="0">
                <a:solidFill>
                  <a:srgbClr val="FFFF00"/>
                </a:solidFill>
                <a:latin typeface="Times New Roman" pitchFamily="18" charset="0"/>
                <a:cs typeface="Times New Roman" pitchFamily="18" charset="0"/>
              </a:rPr>
              <a:t> НА ПРОЕКТ БЮДЖЕТА НОВОДЕРЕВЯНКОВСКОГО СЕЛЬСКОГО ПОСЕЛЕНИЯ КАНЕВСКОГО РАЙОНА</a:t>
            </a:r>
            <a:br>
              <a:rPr lang="ru-RU" sz="3000" b="1" dirty="0" smtClean="0">
                <a:solidFill>
                  <a:srgbClr val="FFFF00"/>
                </a:solidFill>
                <a:latin typeface="Times New Roman" pitchFamily="18" charset="0"/>
                <a:cs typeface="Times New Roman" pitchFamily="18" charset="0"/>
              </a:rPr>
            </a:br>
            <a:r>
              <a:rPr lang="ru-RU" sz="3000" b="1" dirty="0" smtClean="0">
                <a:solidFill>
                  <a:srgbClr val="FFFF00"/>
                </a:solidFill>
                <a:latin typeface="Times New Roman" pitchFamily="18" charset="0"/>
                <a:cs typeface="Times New Roman" pitchFamily="18" charset="0"/>
              </a:rPr>
              <a:t> НА </a:t>
            </a:r>
            <a:r>
              <a:rPr lang="ru-RU" sz="3000" b="1" dirty="0" smtClean="0">
                <a:solidFill>
                  <a:srgbClr val="FFFF00"/>
                </a:solidFill>
                <a:latin typeface="Times New Roman" pitchFamily="18" charset="0"/>
                <a:cs typeface="Times New Roman" pitchFamily="18" charset="0"/>
              </a:rPr>
              <a:t>2023 </a:t>
            </a:r>
            <a:r>
              <a:rPr lang="ru-RU" sz="3000" b="1" dirty="0" smtClean="0">
                <a:solidFill>
                  <a:srgbClr val="FFFF00"/>
                </a:solidFill>
                <a:latin typeface="Times New Roman" pitchFamily="18" charset="0"/>
                <a:cs typeface="Times New Roman" pitchFamily="18" charset="0"/>
              </a:rPr>
              <a:t>ГОД</a:t>
            </a:r>
          </a:p>
        </p:txBody>
      </p:sp>
      <p:sp>
        <p:nvSpPr>
          <p:cNvPr id="3" name="Подзаголовок 2"/>
          <p:cNvSpPr>
            <a:spLocks noGrp="1"/>
          </p:cNvSpPr>
          <p:nvPr>
            <p:ph type="subTitle" idx="1"/>
          </p:nvPr>
        </p:nvSpPr>
        <p:spPr>
          <a:xfrm>
            <a:off x="3429000" y="5357813"/>
            <a:ext cx="5114925" cy="1101725"/>
          </a:xfrm>
        </p:spPr>
        <p:txBody>
          <a:bodyPr>
            <a:normAutofit fontScale="92500" lnSpcReduction="20000"/>
          </a:bodyPr>
          <a:lstStyle/>
          <a:p>
            <a:pPr eaLnBrk="1" fontAlgn="auto" hangingPunct="1">
              <a:spcBef>
                <a:spcPts val="580"/>
              </a:spcBef>
              <a:spcAft>
                <a:spcPts val="0"/>
              </a:spcAft>
              <a:buFont typeface="Wingdings 2"/>
              <a:buNone/>
              <a:defRPr/>
            </a:pPr>
            <a:r>
              <a:rPr lang="ru-RU" sz="2800" dirty="0" smtClean="0">
                <a:solidFill>
                  <a:schemeClr val="tx2">
                    <a:lumMod val="60000"/>
                    <a:lumOff val="40000"/>
                  </a:schemeClr>
                </a:solidFill>
                <a:latin typeface="Times New Roman" pitchFamily="18" charset="0"/>
                <a:cs typeface="Times New Roman" pitchFamily="18" charset="0"/>
              </a:rPr>
              <a:t>Администрация Новодеревянковского сельского поселения Каневского района</a:t>
            </a:r>
            <a:endParaRPr lang="ru-RU" sz="2800" dirty="0">
              <a:solidFill>
                <a:schemeClr val="tx2">
                  <a:lumMod val="60000"/>
                  <a:lumOff val="40000"/>
                </a:schemeClr>
              </a:solidFill>
              <a:latin typeface="Times New Roman" pitchFamily="18" charset="0"/>
              <a:cs typeface="Times New Roman" pitchFamily="18" charset="0"/>
            </a:endParaRPr>
          </a:p>
        </p:txBody>
      </p:sp>
      <p:pic>
        <p:nvPicPr>
          <p:cNvPr id="491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3500" y="290513"/>
            <a:ext cx="626492" cy="911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Заголовок 1"/>
          <p:cNvSpPr>
            <a:spLocks noGrp="1"/>
          </p:cNvSpPr>
          <p:nvPr>
            <p:ph type="title"/>
          </p:nvPr>
        </p:nvSpPr>
        <p:spPr>
          <a:xfrm>
            <a:off x="467544" y="476672"/>
            <a:ext cx="8572500" cy="500062"/>
          </a:xfrm>
        </p:spPr>
        <p:txBody>
          <a:bodyPr>
            <a:normAutofit fontScale="90000"/>
          </a:bodyPr>
          <a:lstStyle/>
          <a:p>
            <a:pPr algn="ctr" eaLnBrk="1" hangingPunct="1"/>
            <a:r>
              <a:rPr lang="ru-RU" altLang="ru-RU" sz="1800" b="1" dirty="0" smtClean="0">
                <a:latin typeface="Times New Roman" pitchFamily="18" charset="0"/>
                <a:cs typeface="Times New Roman" pitchFamily="18" charset="0"/>
              </a:rPr>
              <a:t/>
            </a:r>
            <a:br>
              <a:rPr lang="ru-RU" altLang="ru-RU" sz="1800" b="1" dirty="0" smtClean="0">
                <a:latin typeface="Times New Roman" pitchFamily="18" charset="0"/>
                <a:cs typeface="Times New Roman" pitchFamily="18" charset="0"/>
              </a:rPr>
            </a:br>
            <a:r>
              <a:rPr lang="ru-RU" altLang="ru-RU" sz="1800" b="1" dirty="0" smtClean="0">
                <a:latin typeface="Times New Roman" pitchFamily="18" charset="0"/>
                <a:cs typeface="Times New Roman" pitchFamily="18" charset="0"/>
              </a:rPr>
              <a:t/>
            </a:r>
            <a:br>
              <a:rPr lang="ru-RU" altLang="ru-RU" sz="1800" b="1" dirty="0" smtClean="0">
                <a:latin typeface="Times New Roman" pitchFamily="18" charset="0"/>
                <a:cs typeface="Times New Roman" pitchFamily="18" charset="0"/>
              </a:rPr>
            </a:br>
            <a:r>
              <a:rPr lang="ru-RU" altLang="ru-RU" sz="1800" b="1" dirty="0" smtClean="0">
                <a:latin typeface="Times New Roman" pitchFamily="18" charset="0"/>
                <a:cs typeface="Times New Roman" pitchFamily="18" charset="0"/>
              </a:rPr>
              <a:t/>
            </a:r>
            <a:br>
              <a:rPr lang="ru-RU" altLang="ru-RU" sz="1800" b="1" dirty="0" smtClean="0">
                <a:latin typeface="Times New Roman" pitchFamily="18" charset="0"/>
                <a:cs typeface="Times New Roman" pitchFamily="18" charset="0"/>
              </a:rPr>
            </a:br>
            <a:endParaRPr lang="ru-RU" altLang="ru-RU" sz="1800" b="1" dirty="0" smtClean="0">
              <a:latin typeface="Times New Roman" pitchFamily="18" charset="0"/>
              <a:cs typeface="Times New Roman" pitchFamily="18" charset="0"/>
            </a:endParaRPr>
          </a:p>
        </p:txBody>
      </p:sp>
      <p:sp>
        <p:nvSpPr>
          <p:cNvPr id="4" name="Прямоугольник 3"/>
          <p:cNvSpPr/>
          <p:nvPr/>
        </p:nvSpPr>
        <p:spPr>
          <a:xfrm>
            <a:off x="467544" y="188641"/>
            <a:ext cx="8280920" cy="923330"/>
          </a:xfrm>
          <a:prstGeom prst="rect">
            <a:avLst/>
          </a:prstGeom>
        </p:spPr>
        <p:txBody>
          <a:bodyPr wrap="square">
            <a:spAutoFit/>
          </a:bodyPr>
          <a:lstStyle/>
          <a:p>
            <a:pPr algn="ctr"/>
            <a:r>
              <a:rPr lang="ru-RU" b="1" dirty="0">
                <a:latin typeface="Times New Roman"/>
                <a:ea typeface="Times New Roman"/>
              </a:rPr>
              <a:t>Проектируемые доходы Новодеревянковского сельского поселения </a:t>
            </a:r>
            <a:r>
              <a:rPr lang="ru-RU" b="1" dirty="0" smtClean="0">
                <a:latin typeface="Times New Roman"/>
                <a:ea typeface="Times New Roman"/>
              </a:rPr>
              <a:t>2023 </a:t>
            </a:r>
            <a:r>
              <a:rPr lang="ru-RU" b="1" dirty="0">
                <a:latin typeface="Times New Roman"/>
                <a:ea typeface="Times New Roman"/>
              </a:rPr>
              <a:t>года в разрезе налоговых и неналоговых доходов, безвозмездных поступлений и в сравнении с </a:t>
            </a:r>
            <a:r>
              <a:rPr lang="ru-RU" b="1" dirty="0" smtClean="0">
                <a:latin typeface="Times New Roman"/>
                <a:ea typeface="Times New Roman"/>
              </a:rPr>
              <a:t>2022 </a:t>
            </a:r>
            <a:r>
              <a:rPr lang="ru-RU" b="1" dirty="0">
                <a:latin typeface="Times New Roman"/>
                <a:ea typeface="Times New Roman"/>
              </a:rPr>
              <a:t>годом </a:t>
            </a:r>
            <a:endParaRPr lang="ru-RU" b="1"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2656929426"/>
              </p:ext>
            </p:extLst>
          </p:nvPr>
        </p:nvGraphicFramePr>
        <p:xfrm>
          <a:off x="611560" y="1256030"/>
          <a:ext cx="8280920" cy="5053292"/>
        </p:xfrm>
        <a:graphic>
          <a:graphicData uri="http://schemas.openxmlformats.org/drawingml/2006/table">
            <a:tbl>
              <a:tblPr>
                <a:tableStyleId>{5C22544A-7EE6-4342-B048-85BDC9FD1C3A}</a:tableStyleId>
              </a:tblPr>
              <a:tblGrid>
                <a:gridCol w="3019224"/>
                <a:gridCol w="958931"/>
                <a:gridCol w="1103018"/>
                <a:gridCol w="957274"/>
                <a:gridCol w="1088113"/>
                <a:gridCol w="1154360"/>
              </a:tblGrid>
              <a:tr h="747132">
                <a:tc>
                  <a:txBody>
                    <a:bodyPr/>
                    <a:lstStyle/>
                    <a:p>
                      <a:pPr algn="ctr">
                        <a:spcAft>
                          <a:spcPts val="0"/>
                        </a:spcAft>
                      </a:pPr>
                      <a:r>
                        <a:rPr lang="ru-RU" sz="1150">
                          <a:effectLst/>
                        </a:rPr>
                        <a:t>Показатель</a:t>
                      </a:r>
                      <a:endParaRPr lang="ru-RU" sz="1200">
                        <a:effectLst/>
                        <a:latin typeface="Times New Roman"/>
                        <a:ea typeface="Times New Roman"/>
                      </a:endParaRPr>
                    </a:p>
                  </a:txBody>
                  <a:tcPr marL="68580" marR="68580" marT="0" marB="0" anchor="ctr"/>
                </a:tc>
                <a:tc>
                  <a:txBody>
                    <a:bodyPr/>
                    <a:lstStyle/>
                    <a:p>
                      <a:pPr algn="ctr">
                        <a:spcAft>
                          <a:spcPts val="0"/>
                        </a:spcAft>
                      </a:pPr>
                      <a:r>
                        <a:rPr lang="ru-RU" sz="1150">
                          <a:effectLst/>
                        </a:rPr>
                        <a:t>2022 год, тыс. руб. оценка</a:t>
                      </a:r>
                      <a:endParaRPr lang="ru-RU" sz="1200">
                        <a:effectLst/>
                        <a:latin typeface="Times New Roman"/>
                        <a:ea typeface="Times New Roman"/>
                      </a:endParaRPr>
                    </a:p>
                  </a:txBody>
                  <a:tcPr marL="68580" marR="68580" marT="0" marB="0" anchor="ctr"/>
                </a:tc>
                <a:tc>
                  <a:txBody>
                    <a:bodyPr/>
                    <a:lstStyle/>
                    <a:p>
                      <a:pPr algn="ctr">
                        <a:spcAft>
                          <a:spcPts val="0"/>
                        </a:spcAft>
                      </a:pPr>
                      <a:r>
                        <a:rPr lang="ru-RU" sz="1150">
                          <a:effectLst/>
                        </a:rPr>
                        <a:t>2023 год, тыс. руб. прогноз</a:t>
                      </a:r>
                      <a:endParaRPr lang="ru-RU" sz="1200">
                        <a:effectLst/>
                        <a:latin typeface="Times New Roman"/>
                        <a:ea typeface="Times New Roman"/>
                      </a:endParaRPr>
                    </a:p>
                  </a:txBody>
                  <a:tcPr marL="68580" marR="68580" marT="0" marB="0" anchor="ctr"/>
                </a:tc>
                <a:tc>
                  <a:txBody>
                    <a:bodyPr/>
                    <a:lstStyle/>
                    <a:p>
                      <a:pPr algn="ctr">
                        <a:spcAft>
                          <a:spcPts val="0"/>
                        </a:spcAft>
                      </a:pPr>
                      <a:r>
                        <a:rPr lang="ru-RU" sz="1150">
                          <a:effectLst/>
                        </a:rPr>
                        <a:t>2023 год</a:t>
                      </a:r>
                      <a:endParaRPr lang="ru-RU" sz="1200">
                        <a:effectLst/>
                      </a:endParaRPr>
                    </a:p>
                    <a:p>
                      <a:pPr algn="ctr">
                        <a:spcAft>
                          <a:spcPts val="0"/>
                        </a:spcAft>
                      </a:pPr>
                      <a:r>
                        <a:rPr lang="ru-RU" sz="1150">
                          <a:effectLst/>
                        </a:rPr>
                        <a:t> в %</a:t>
                      </a:r>
                      <a:endParaRPr lang="ru-RU" sz="1200">
                        <a:effectLst/>
                      </a:endParaRPr>
                    </a:p>
                    <a:p>
                      <a:pPr algn="ctr">
                        <a:spcAft>
                          <a:spcPts val="0"/>
                        </a:spcAft>
                      </a:pPr>
                      <a:r>
                        <a:rPr lang="ru-RU" sz="1150">
                          <a:effectLst/>
                        </a:rPr>
                        <a:t>к 2022 году, тыс. руб.</a:t>
                      </a:r>
                      <a:endParaRPr lang="ru-RU" sz="1200">
                        <a:effectLst/>
                        <a:latin typeface="Times New Roman"/>
                        <a:ea typeface="Times New Roman"/>
                      </a:endParaRPr>
                    </a:p>
                  </a:txBody>
                  <a:tcPr marL="68580" marR="68580" marT="0" marB="0" anchor="ctr"/>
                </a:tc>
                <a:tc>
                  <a:txBody>
                    <a:bodyPr/>
                    <a:lstStyle/>
                    <a:p>
                      <a:pPr algn="ctr">
                        <a:spcAft>
                          <a:spcPts val="0"/>
                        </a:spcAft>
                      </a:pPr>
                      <a:r>
                        <a:rPr lang="ru-RU" sz="1150">
                          <a:effectLst/>
                        </a:rPr>
                        <a:t>Доля в доходах 2023 год,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150">
                          <a:effectLst/>
                        </a:rPr>
                        <a:t>От</a:t>
                      </a:r>
                      <a:r>
                        <a:rPr lang="ru-RU" sz="1100">
                          <a:effectLst/>
                        </a:rPr>
                        <a:t>клонение </a:t>
                      </a:r>
                      <a:r>
                        <a:rPr lang="ru-RU" sz="1150">
                          <a:effectLst/>
                        </a:rPr>
                        <a:t>2023 года от 2022 года, тыс. руб.</a:t>
                      </a:r>
                      <a:endParaRPr lang="ru-RU" sz="1200">
                        <a:effectLst/>
                        <a:latin typeface="Times New Roman"/>
                        <a:ea typeface="Times New Roman"/>
                      </a:endParaRPr>
                    </a:p>
                  </a:txBody>
                  <a:tcPr marL="68580" marR="68580" marT="0" marB="0" anchor="ctr"/>
                </a:tc>
              </a:tr>
              <a:tr h="213176">
                <a:tc>
                  <a:txBody>
                    <a:bodyPr/>
                    <a:lstStyle/>
                    <a:p>
                      <a:pPr>
                        <a:spcAft>
                          <a:spcPts val="0"/>
                        </a:spcAft>
                      </a:pPr>
                      <a:r>
                        <a:rPr lang="ru-RU" sz="1200">
                          <a:effectLst/>
                        </a:rPr>
                        <a:t>Доходы, всего:</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81 993,9</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144 253,8</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175,9</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100,0</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62 259,9</a:t>
                      </a:r>
                      <a:endParaRPr lang="ru-RU" sz="1200">
                        <a:effectLst/>
                        <a:latin typeface="Times New Roman"/>
                        <a:ea typeface="Times New Roman"/>
                      </a:endParaRPr>
                    </a:p>
                  </a:txBody>
                  <a:tcPr marL="68580" marR="68580" marT="0" marB="0"/>
                </a:tc>
              </a:tr>
              <a:tr h="389808">
                <a:tc>
                  <a:txBody>
                    <a:bodyPr/>
                    <a:lstStyle/>
                    <a:p>
                      <a:pPr>
                        <a:spcAft>
                          <a:spcPts val="0"/>
                        </a:spcAft>
                      </a:pPr>
                      <a:r>
                        <a:rPr lang="ru-RU" sz="1200">
                          <a:effectLst/>
                        </a:rPr>
                        <a:t>Налоговые и неналоговые доходы, в том числе:</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74 048,4</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59 761,5</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80,7</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41,4</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-14 286,9</a:t>
                      </a:r>
                      <a:endParaRPr lang="ru-RU" sz="1200">
                        <a:effectLst/>
                        <a:latin typeface="Times New Roman"/>
                        <a:ea typeface="Times New Roman"/>
                      </a:endParaRPr>
                    </a:p>
                  </a:txBody>
                  <a:tcPr marL="68580" marR="68580" marT="0" marB="0"/>
                </a:tc>
              </a:tr>
              <a:tr h="194904">
                <a:tc>
                  <a:txBody>
                    <a:bodyPr/>
                    <a:lstStyle/>
                    <a:p>
                      <a:pPr>
                        <a:spcAft>
                          <a:spcPts val="0"/>
                        </a:spcAft>
                      </a:pPr>
                      <a:r>
                        <a:rPr lang="ru-RU" sz="1200">
                          <a:effectLst/>
                        </a:rPr>
                        <a:t>Налог на доходы физических лиц</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9 488,0</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10 888,0</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114,8</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7,5</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1 400,0</a:t>
                      </a:r>
                      <a:endParaRPr lang="ru-RU" sz="1200">
                        <a:effectLst/>
                        <a:latin typeface="Times New Roman"/>
                        <a:ea typeface="Times New Roman"/>
                      </a:endParaRPr>
                    </a:p>
                  </a:txBody>
                  <a:tcPr marL="68580" marR="68580" marT="0" marB="0"/>
                </a:tc>
              </a:tr>
              <a:tr h="584712">
                <a:tc>
                  <a:txBody>
                    <a:bodyPr/>
                    <a:lstStyle/>
                    <a:p>
                      <a:pPr>
                        <a:spcAft>
                          <a:spcPts val="0"/>
                        </a:spcAft>
                      </a:pPr>
                      <a:r>
                        <a:rPr lang="ru-RU" sz="1200">
                          <a:effectLst/>
                        </a:rPr>
                        <a:t>Акцизы по подакцизным товарам (продукции), производимым на территории Российской Федерации</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6 163,0</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6 202,6</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100,6</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4,3</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39,6</a:t>
                      </a:r>
                      <a:endParaRPr lang="ru-RU" sz="1200">
                        <a:effectLst/>
                        <a:latin typeface="Times New Roman"/>
                        <a:ea typeface="Times New Roman"/>
                      </a:endParaRPr>
                    </a:p>
                  </a:txBody>
                  <a:tcPr marL="68580" marR="68580" marT="0" marB="0"/>
                </a:tc>
              </a:tr>
              <a:tr h="194904">
                <a:tc>
                  <a:txBody>
                    <a:bodyPr/>
                    <a:lstStyle/>
                    <a:p>
                      <a:pPr>
                        <a:spcAft>
                          <a:spcPts val="0"/>
                        </a:spcAft>
                      </a:pPr>
                      <a:r>
                        <a:rPr lang="ru-RU" sz="1200">
                          <a:effectLst/>
                        </a:rPr>
                        <a:t>Единый сельскохозяйственный налог</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45 116,7</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30 384,7</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67,3</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21,1</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-14 732,0</a:t>
                      </a:r>
                      <a:endParaRPr lang="ru-RU" sz="1200">
                        <a:effectLst/>
                        <a:latin typeface="Times New Roman"/>
                        <a:ea typeface="Times New Roman"/>
                      </a:endParaRPr>
                    </a:p>
                  </a:txBody>
                  <a:tcPr marL="68580" marR="68580" marT="0" marB="0"/>
                </a:tc>
              </a:tr>
              <a:tr h="194904">
                <a:tc>
                  <a:txBody>
                    <a:bodyPr/>
                    <a:lstStyle/>
                    <a:p>
                      <a:pPr>
                        <a:spcAft>
                          <a:spcPts val="0"/>
                        </a:spcAft>
                      </a:pPr>
                      <a:r>
                        <a:rPr lang="ru-RU" sz="1200">
                          <a:effectLst/>
                        </a:rPr>
                        <a:t>Налог на имущество физических лиц</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1 473,0</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1 318,0</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89,5</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0,9</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-155,0</a:t>
                      </a:r>
                      <a:endParaRPr lang="ru-RU" sz="1200">
                        <a:effectLst/>
                        <a:latin typeface="Times New Roman"/>
                        <a:ea typeface="Times New Roman"/>
                      </a:endParaRPr>
                    </a:p>
                  </a:txBody>
                  <a:tcPr marL="68580" marR="68580" marT="0" marB="0"/>
                </a:tc>
              </a:tr>
              <a:tr h="194904">
                <a:tc>
                  <a:txBody>
                    <a:bodyPr/>
                    <a:lstStyle/>
                    <a:p>
                      <a:pPr>
                        <a:spcAft>
                          <a:spcPts val="0"/>
                        </a:spcAft>
                      </a:pPr>
                      <a:r>
                        <a:rPr lang="ru-RU" sz="1200">
                          <a:effectLst/>
                        </a:rPr>
                        <a:t>Земельный налог</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11 651,0</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10 910,0</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93,6</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7,6</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-741,0</a:t>
                      </a:r>
                      <a:endParaRPr lang="ru-RU" sz="1200">
                        <a:effectLst/>
                        <a:latin typeface="Times New Roman"/>
                        <a:ea typeface="Times New Roman"/>
                      </a:endParaRPr>
                    </a:p>
                  </a:txBody>
                  <a:tcPr marL="68580" marR="68580" marT="0" marB="0"/>
                </a:tc>
              </a:tr>
              <a:tr h="194904">
                <a:tc>
                  <a:txBody>
                    <a:bodyPr/>
                    <a:lstStyle/>
                    <a:p>
                      <a:pPr>
                        <a:spcAft>
                          <a:spcPts val="0"/>
                        </a:spcAft>
                      </a:pPr>
                      <a:r>
                        <a:rPr lang="ru-RU" sz="1200">
                          <a:effectLst/>
                        </a:rPr>
                        <a:t>Государственная пошлина</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6,4</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0,0</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х</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менее 0,1</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-6,4</a:t>
                      </a:r>
                      <a:endParaRPr lang="ru-RU" sz="1200">
                        <a:effectLst/>
                        <a:latin typeface="Times New Roman"/>
                        <a:ea typeface="Times New Roman"/>
                      </a:endParaRPr>
                    </a:p>
                  </a:txBody>
                  <a:tcPr marL="68580" marR="68580" marT="0" marB="0"/>
                </a:tc>
              </a:tr>
              <a:tr h="584712">
                <a:tc>
                  <a:txBody>
                    <a:bodyPr/>
                    <a:lstStyle/>
                    <a:p>
                      <a:pPr>
                        <a:spcAft>
                          <a:spcPts val="0"/>
                        </a:spcAft>
                      </a:pPr>
                      <a:r>
                        <a:rPr lang="ru-RU" sz="1200">
                          <a:effectLst/>
                        </a:rPr>
                        <a:t>Прочие поступления от использования имущества, находящегося в собственности сельских поселений</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29,8</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23,2</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77,9</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менее 0,1</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-6,6</a:t>
                      </a:r>
                      <a:endParaRPr lang="ru-RU" sz="1200">
                        <a:effectLst/>
                        <a:latin typeface="Times New Roman"/>
                        <a:ea typeface="Times New Roman"/>
                      </a:endParaRPr>
                    </a:p>
                  </a:txBody>
                  <a:tcPr marL="68580" marR="68580" marT="0" marB="0"/>
                </a:tc>
              </a:tr>
              <a:tr h="389808">
                <a:tc>
                  <a:txBody>
                    <a:bodyPr/>
                    <a:lstStyle/>
                    <a:p>
                      <a:pPr>
                        <a:spcAft>
                          <a:spcPts val="0"/>
                        </a:spcAft>
                      </a:pPr>
                      <a:r>
                        <a:rPr lang="ru-RU" sz="1200">
                          <a:effectLst/>
                        </a:rPr>
                        <a:t>Прочие доходы от оказания платных услуг (работ)</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25,0</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25,0</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100,0</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менее 0,1</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0,0</a:t>
                      </a:r>
                      <a:endParaRPr lang="ru-RU" sz="1200">
                        <a:effectLst/>
                        <a:latin typeface="Times New Roman"/>
                        <a:ea typeface="Times New Roman"/>
                      </a:endParaRPr>
                    </a:p>
                  </a:txBody>
                  <a:tcPr marL="68580" marR="68580" marT="0" marB="0"/>
                </a:tc>
              </a:tr>
              <a:tr h="389808">
                <a:tc>
                  <a:txBody>
                    <a:bodyPr/>
                    <a:lstStyle/>
                    <a:p>
                      <a:pPr>
                        <a:spcAft>
                          <a:spcPts val="0"/>
                        </a:spcAft>
                      </a:pPr>
                      <a:r>
                        <a:rPr lang="ru-RU" sz="1200">
                          <a:effectLst/>
                        </a:rPr>
                        <a:t>Прочие доходы от компенсации затрат бюджетов сельских поселений </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28,7</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0,0</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х</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менее 0,1</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-28,7</a:t>
                      </a:r>
                      <a:endParaRPr lang="ru-RU" sz="1200">
                        <a:effectLst/>
                        <a:latin typeface="Times New Roman"/>
                        <a:ea typeface="Times New Roman"/>
                      </a:endParaRPr>
                    </a:p>
                  </a:txBody>
                  <a:tcPr marL="68580" marR="68580" marT="0" marB="0"/>
                </a:tc>
              </a:tr>
              <a:tr h="584712">
                <a:tc>
                  <a:txBody>
                    <a:bodyPr/>
                    <a:lstStyle/>
                    <a:p>
                      <a:pPr>
                        <a:spcAft>
                          <a:spcPts val="0"/>
                        </a:spcAft>
                      </a:pPr>
                      <a:r>
                        <a:rPr lang="ru-RU" sz="1200">
                          <a:effectLst/>
                        </a:rPr>
                        <a:t>Прочие поступления от денежных взысканий (штрафов) и иных сумм в возмещение ущерба</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66,8</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effectLst/>
                        </a:rPr>
                        <a:t>10,0</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effectLst/>
                        </a:rPr>
                        <a:t>15,0</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effectLst/>
                        </a:rPr>
                        <a:t>менее 0,1</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effectLst/>
                        </a:rPr>
                        <a:t>-56,8</a:t>
                      </a:r>
                      <a:endParaRPr lang="ru-RU" sz="1200">
                        <a:effectLst/>
                        <a:latin typeface="Times New Roman"/>
                        <a:ea typeface="Times New Roman"/>
                      </a:endParaRPr>
                    </a:p>
                  </a:txBody>
                  <a:tcPr marL="68580" marR="68580" marT="0" marB="0" anchor="ctr"/>
                </a:tc>
              </a:tr>
              <a:tr h="194904">
                <a:tc>
                  <a:txBody>
                    <a:bodyPr/>
                    <a:lstStyle/>
                    <a:p>
                      <a:pPr>
                        <a:spcAft>
                          <a:spcPts val="0"/>
                        </a:spcAft>
                      </a:pPr>
                      <a:r>
                        <a:rPr lang="ru-RU" sz="1200">
                          <a:effectLst/>
                        </a:rPr>
                        <a:t>Безвозмездные поступления, в том числе:</a:t>
                      </a:r>
                      <a:endParaRPr lang="ru-RU" sz="1200">
                        <a:effectLst/>
                        <a:latin typeface="Times New Roman"/>
                        <a:ea typeface="Times New Roman"/>
                      </a:endParaRPr>
                    </a:p>
                  </a:txBody>
                  <a:tcPr marL="68580" marR="68580" marT="0" marB="0"/>
                </a:tc>
                <a:tc>
                  <a:txBody>
                    <a:bodyPr/>
                    <a:lstStyle/>
                    <a:p>
                      <a:pPr algn="r">
                        <a:spcAft>
                          <a:spcPts val="0"/>
                        </a:spcAft>
                      </a:pPr>
                      <a:r>
                        <a:rPr lang="ru-RU" sz="1200">
                          <a:effectLst/>
                        </a:rPr>
                        <a:t>7 945,5</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effectLst/>
                        </a:rPr>
                        <a:t>84 492,3</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effectLst/>
                        </a:rPr>
                        <a:t>в 10 раз</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effectLst/>
                        </a:rPr>
                        <a:t>58,6</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dirty="0">
                          <a:effectLst/>
                        </a:rPr>
                        <a:t>76 546,8</a:t>
                      </a:r>
                      <a:endParaRPr lang="ru-RU" sz="1200" dirty="0">
                        <a:effectLst/>
                        <a:latin typeface="Times New Roman"/>
                        <a:ea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371600" y="274638"/>
            <a:ext cx="7772400" cy="511175"/>
          </a:xfrm>
        </p:spPr>
        <p:txBody>
          <a:bodyPr>
            <a:normAutofit fontScale="90000"/>
          </a:bodyPr>
          <a:lstStyle/>
          <a:p>
            <a:pPr algn="ctr" eaLnBrk="1" fontAlgn="auto" hangingPunct="1">
              <a:spcAft>
                <a:spcPts val="0"/>
              </a:spcAft>
              <a:defRPr/>
            </a:pPr>
            <a:r>
              <a:rPr lang="ru-RU" sz="2400" dirty="0" smtClean="0"/>
              <a:t>Доходы формирующие муниципальный дорожный фонд, тыс.рублей</a:t>
            </a:r>
            <a:endParaRPr lang="ru-RU" sz="2400" dirty="0"/>
          </a:p>
        </p:txBody>
      </p:sp>
      <p:sp>
        <p:nvSpPr>
          <p:cNvPr id="24579" name="Содержимое 2"/>
          <p:cNvSpPr>
            <a:spLocks noGrp="1"/>
          </p:cNvSpPr>
          <p:nvPr>
            <p:ph sz="quarter" idx="4294967295"/>
          </p:nvPr>
        </p:nvSpPr>
        <p:spPr>
          <a:xfrm>
            <a:off x="0" y="714375"/>
            <a:ext cx="9144000" cy="6143625"/>
          </a:xfrm>
        </p:spPr>
        <p:txBody>
          <a:bodyPr/>
          <a:lstStyle/>
          <a:p>
            <a:pPr eaLnBrk="1" hangingPunct="1">
              <a:buFont typeface="Wingdings 2" pitchFamily="18" charset="2"/>
              <a:buNone/>
            </a:pPr>
            <a:endParaRPr lang="ru-RU" altLang="ru-RU" sz="1600" smtClean="0"/>
          </a:p>
          <a:p>
            <a:pPr eaLnBrk="1" hangingPunct="1">
              <a:buFont typeface="Wingdings 2" pitchFamily="18" charset="2"/>
              <a:buNone/>
            </a:pPr>
            <a:endParaRPr lang="ru-RU" altLang="ru-RU" sz="1600" smtClean="0"/>
          </a:p>
          <a:p>
            <a:pPr eaLnBrk="1" hangingPunct="1">
              <a:buFont typeface="Wingdings 2" pitchFamily="18" charset="2"/>
              <a:buNone/>
            </a:pPr>
            <a:endParaRPr lang="ru-RU" altLang="ru-RU" sz="1600" smtClean="0"/>
          </a:p>
          <a:p>
            <a:pPr eaLnBrk="1" hangingPunct="1">
              <a:buFont typeface="Wingdings 2" pitchFamily="18" charset="2"/>
              <a:buNone/>
            </a:pPr>
            <a:endParaRPr lang="ru-RU" altLang="ru-RU" sz="1600" smtClean="0"/>
          </a:p>
          <a:p>
            <a:pPr eaLnBrk="1" hangingPunct="1">
              <a:buFont typeface="Wingdings 2" pitchFamily="18" charset="2"/>
              <a:buNone/>
            </a:pPr>
            <a:endParaRPr lang="ru-RU" altLang="ru-RU" sz="1600" smtClean="0"/>
          </a:p>
          <a:p>
            <a:pPr eaLnBrk="1" hangingPunct="1">
              <a:buFont typeface="Wingdings 2" pitchFamily="18" charset="2"/>
              <a:buNone/>
            </a:pPr>
            <a:endParaRPr lang="ru-RU" altLang="ru-RU" sz="1600" smtClean="0"/>
          </a:p>
          <a:p>
            <a:pPr eaLnBrk="1" hangingPunct="1">
              <a:buFont typeface="Wingdings 2" pitchFamily="18" charset="2"/>
              <a:buNone/>
            </a:pPr>
            <a:endParaRPr lang="ru-RU" altLang="ru-RU" sz="1600" smtClean="0"/>
          </a:p>
          <a:p>
            <a:pPr eaLnBrk="1" hangingPunct="1">
              <a:buFont typeface="Wingdings 2" pitchFamily="18" charset="2"/>
              <a:buNone/>
            </a:pPr>
            <a:endParaRPr lang="ru-RU" altLang="ru-RU" sz="1600" smtClean="0"/>
          </a:p>
          <a:p>
            <a:pPr eaLnBrk="1" hangingPunct="1">
              <a:buFont typeface="Wingdings 2" pitchFamily="18" charset="2"/>
              <a:buNone/>
            </a:pPr>
            <a:endParaRPr lang="ru-RU" altLang="ru-RU" sz="1600" smtClean="0"/>
          </a:p>
          <a:p>
            <a:pPr eaLnBrk="1" hangingPunct="1">
              <a:buFont typeface="Wingdings 2" pitchFamily="18" charset="2"/>
              <a:buNone/>
            </a:pPr>
            <a:endParaRPr lang="ru-RU" altLang="ru-RU" sz="1600" smtClean="0"/>
          </a:p>
        </p:txBody>
      </p:sp>
      <p:sp>
        <p:nvSpPr>
          <p:cNvPr id="4" name="Блок-схема: альтернативный процесс 3"/>
          <p:cNvSpPr/>
          <p:nvPr/>
        </p:nvSpPr>
        <p:spPr>
          <a:xfrm>
            <a:off x="2821781" y="785813"/>
            <a:ext cx="4167114" cy="500062"/>
          </a:xfrm>
          <a:prstGeom prst="flowChartAlternateProcess">
            <a:avLst/>
          </a:prstGeom>
          <a:solidFill>
            <a:srgbClr val="FFFF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600" b="1" dirty="0">
                <a:solidFill>
                  <a:schemeClr val="tx1"/>
                </a:solidFill>
              </a:rPr>
              <a:t>Акцизы на нефтепродукты</a:t>
            </a:r>
          </a:p>
        </p:txBody>
      </p:sp>
      <p:sp>
        <p:nvSpPr>
          <p:cNvPr id="6" name="Блок-схема: альтернативный процесс 5"/>
          <p:cNvSpPr/>
          <p:nvPr/>
        </p:nvSpPr>
        <p:spPr>
          <a:xfrm>
            <a:off x="1403648" y="1383225"/>
            <a:ext cx="6336704" cy="2474399"/>
          </a:xfrm>
          <a:prstGeom prst="flowChartAlternateProcess">
            <a:avLst/>
          </a:prstGeom>
          <a:solidFill>
            <a:srgbClr val="FFFF9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1400" dirty="0">
                <a:solidFill>
                  <a:schemeClr val="tx1"/>
                </a:solidFill>
              </a:rPr>
              <a:t>Размеры дифференцированных нормативов отчислений от акцизов на </a:t>
            </a:r>
            <a:r>
              <a:rPr lang="ru-RU" sz="1400" dirty="0" smtClean="0">
                <a:solidFill>
                  <a:schemeClr val="tx1"/>
                </a:solidFill>
              </a:rPr>
              <a:t>акцизы на автомобильный  </a:t>
            </a:r>
            <a:r>
              <a:rPr lang="ru-RU" sz="1400" dirty="0">
                <a:solidFill>
                  <a:schemeClr val="tx1"/>
                </a:solidFill>
              </a:rPr>
              <a:t>и прямогонный бензин, дизельное топливо, моторные масла для дизельных и (или)</a:t>
            </a:r>
          </a:p>
          <a:p>
            <a:pPr fontAlgn="auto">
              <a:spcBef>
                <a:spcPts val="0"/>
              </a:spcBef>
              <a:spcAft>
                <a:spcPts val="0"/>
              </a:spcAft>
              <a:defRPr/>
            </a:pPr>
            <a:r>
              <a:rPr lang="ru-RU" sz="1400" dirty="0">
                <a:solidFill>
                  <a:schemeClr val="tx1"/>
                </a:solidFill>
              </a:rPr>
              <a:t>карбюраторных (</a:t>
            </a:r>
            <a:r>
              <a:rPr lang="ru-RU" sz="1400" dirty="0" err="1">
                <a:solidFill>
                  <a:schemeClr val="tx1"/>
                </a:solidFill>
              </a:rPr>
              <a:t>инжекторных</a:t>
            </a:r>
            <a:r>
              <a:rPr lang="ru-RU" sz="1400" dirty="0">
                <a:solidFill>
                  <a:schemeClr val="tx1"/>
                </a:solidFill>
              </a:rPr>
              <a:t>) двигателей, производимые на территории Российской Федерации,</a:t>
            </a:r>
          </a:p>
          <a:p>
            <a:pPr fontAlgn="auto">
              <a:spcBef>
                <a:spcPts val="0"/>
              </a:spcBef>
              <a:spcAft>
                <a:spcPts val="0"/>
              </a:spcAft>
              <a:defRPr/>
            </a:pPr>
            <a:r>
              <a:rPr lang="ru-RU" sz="1400" dirty="0">
                <a:solidFill>
                  <a:schemeClr val="tx1"/>
                </a:solidFill>
              </a:rPr>
              <a:t>и прогнозируемые налоговые доходы от указанного налога в бюджеты муниципальных образований Краснодарского </a:t>
            </a:r>
            <a:r>
              <a:rPr lang="ru-RU" sz="1400" dirty="0" smtClean="0">
                <a:solidFill>
                  <a:schemeClr val="tx1"/>
                </a:solidFill>
              </a:rPr>
              <a:t>края - 0,0268</a:t>
            </a:r>
            <a:endParaRPr lang="ru-RU" sz="1400" dirty="0">
              <a:solidFill>
                <a:schemeClr val="tx1"/>
              </a:solidFill>
            </a:endParaRPr>
          </a:p>
        </p:txBody>
      </p:sp>
      <p:sp>
        <p:nvSpPr>
          <p:cNvPr id="18" name="Блок-схема: альтернативный процесс 17"/>
          <p:cNvSpPr/>
          <p:nvPr/>
        </p:nvSpPr>
        <p:spPr>
          <a:xfrm>
            <a:off x="1187624" y="4286249"/>
            <a:ext cx="7813501" cy="1374999"/>
          </a:xfrm>
          <a:prstGeom prst="flowChartAlternate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400" b="1" dirty="0">
                <a:solidFill>
                  <a:schemeClr val="tx1"/>
                </a:solidFill>
              </a:rPr>
              <a:t>Дорожный фонд </a:t>
            </a:r>
            <a:r>
              <a:rPr lang="ru-RU" sz="1400" b="1" dirty="0" smtClean="0">
                <a:solidFill>
                  <a:schemeClr val="tx1"/>
                </a:solidFill>
              </a:rPr>
              <a:t>6202,6,0 </a:t>
            </a:r>
            <a:r>
              <a:rPr lang="ru-RU" sz="1400" b="1" dirty="0" smtClean="0">
                <a:solidFill>
                  <a:schemeClr val="tx1"/>
                </a:solidFill>
              </a:rPr>
              <a:t>тыс. руб</a:t>
            </a:r>
            <a:r>
              <a:rPr lang="ru-RU" sz="1400" b="1" dirty="0">
                <a:solidFill>
                  <a:schemeClr val="tx1"/>
                </a:solidFill>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Содержимое 2"/>
          <p:cNvSpPr>
            <a:spLocks noGrp="1"/>
          </p:cNvSpPr>
          <p:nvPr>
            <p:ph idx="1"/>
          </p:nvPr>
        </p:nvSpPr>
        <p:spPr>
          <a:xfrm>
            <a:off x="0" y="1447800"/>
            <a:ext cx="9144000" cy="5410200"/>
          </a:xfrm>
        </p:spPr>
        <p:txBody>
          <a:bodyPr/>
          <a:lstStyle/>
          <a:p>
            <a:pPr algn="just" eaLnBrk="1" hangingPunct="1">
              <a:buFont typeface="Wingdings 2" pitchFamily="18" charset="2"/>
              <a:buNone/>
            </a:pPr>
            <a:r>
              <a:rPr lang="ru-RU" altLang="ru-RU" smtClean="0"/>
              <a:t>    </a:t>
            </a:r>
            <a:r>
              <a:rPr lang="ru-RU" altLang="ru-RU" sz="1800" b="1" smtClean="0">
                <a:latin typeface="Times New Roman" pitchFamily="18" charset="0"/>
                <a:cs typeface="Times New Roman" pitchFamily="18" charset="0"/>
              </a:rPr>
              <a:t>Межбюджетные трансферты </a:t>
            </a:r>
            <a:r>
              <a:rPr lang="ru-RU" altLang="ru-RU" sz="1800" smtClean="0">
                <a:latin typeface="Times New Roman" pitchFamily="18" charset="0"/>
                <a:cs typeface="Times New Roman" pitchFamily="18" charset="0"/>
              </a:rPr>
              <a:t>– это денежные средства, перечисляемые из одного бюджета бюджетной системы Российской Федерации другому.</a:t>
            </a:r>
          </a:p>
        </p:txBody>
      </p:sp>
      <p:sp>
        <p:nvSpPr>
          <p:cNvPr id="25602" name="Заголовок 1"/>
          <p:cNvSpPr>
            <a:spLocks noGrp="1"/>
          </p:cNvSpPr>
          <p:nvPr>
            <p:ph type="title"/>
          </p:nvPr>
        </p:nvSpPr>
        <p:spPr/>
        <p:txBody>
          <a:bodyPr>
            <a:normAutofit/>
          </a:bodyPr>
          <a:lstStyle/>
          <a:p>
            <a:pPr algn="ctr" eaLnBrk="1" hangingPunct="1"/>
            <a:r>
              <a:rPr lang="ru-RU" altLang="ru-RU" sz="2800" b="1" smtClean="0">
                <a:latin typeface="Times New Roman" pitchFamily="18" charset="0"/>
                <a:cs typeface="Times New Roman" pitchFamily="18" charset="0"/>
              </a:rPr>
              <a:t>Межбюджетные трансферты – основной вид безвозмездных перечислений</a:t>
            </a:r>
          </a:p>
        </p:txBody>
      </p:sp>
      <p:graphicFrame>
        <p:nvGraphicFramePr>
          <p:cNvPr id="4" name="Таблица 3"/>
          <p:cNvGraphicFramePr>
            <a:graphicFrameLocks noGrp="1"/>
          </p:cNvGraphicFramePr>
          <p:nvPr/>
        </p:nvGraphicFramePr>
        <p:xfrm>
          <a:off x="357188" y="2286000"/>
          <a:ext cx="8358188" cy="4403726"/>
        </p:xfrm>
        <a:graphic>
          <a:graphicData uri="http://schemas.openxmlformats.org/drawingml/2006/table">
            <a:tbl>
              <a:tblPr firstRow="1" bandRow="1">
                <a:tableStyleId>{5C22544A-7EE6-4342-B048-85BDC9FD1C3A}</a:tableStyleId>
              </a:tblPr>
              <a:tblGrid>
                <a:gridCol w="4179094"/>
                <a:gridCol w="4179094"/>
              </a:tblGrid>
              <a:tr h="1071642">
                <a:tc>
                  <a:txBody>
                    <a:bodyPr/>
                    <a:lstStyle/>
                    <a:p>
                      <a:r>
                        <a:rPr lang="ru-RU" sz="1800" dirty="0" smtClean="0"/>
                        <a:t>Виды межбюджетных трансфертов</a:t>
                      </a:r>
                      <a:endParaRPr lang="ru-RU" sz="1800" dirty="0"/>
                    </a:p>
                  </a:txBody>
                  <a:tcPr marL="91439" marR="91439" marT="45723" marB="45723" anchor="ctr"/>
                </a:tc>
                <a:tc>
                  <a:txBody>
                    <a:bodyPr/>
                    <a:lstStyle/>
                    <a:p>
                      <a:pPr algn="ctr"/>
                      <a:r>
                        <a:rPr lang="ru-RU" sz="1800" dirty="0" smtClean="0"/>
                        <a:t>Определение </a:t>
                      </a:r>
                      <a:endParaRPr lang="ru-RU" sz="1800" dirty="0"/>
                    </a:p>
                  </a:txBody>
                  <a:tcPr marL="91439" marR="91439" marT="45723" marB="45723" anchor="ctr"/>
                </a:tc>
              </a:tr>
              <a:tr h="1071642">
                <a:tc>
                  <a:txBody>
                    <a:bodyPr/>
                    <a:lstStyle/>
                    <a:p>
                      <a:pPr algn="l"/>
                      <a:r>
                        <a:rPr lang="ru-RU" sz="2400" b="1" dirty="0" smtClean="0">
                          <a:latin typeface="Times New Roman" pitchFamily="18" charset="0"/>
                          <a:cs typeface="Times New Roman" pitchFamily="18" charset="0"/>
                        </a:rPr>
                        <a:t>Дотации (от лат. «</a:t>
                      </a:r>
                      <a:r>
                        <a:rPr lang="en-US" sz="2400" b="1" dirty="0" err="1" smtClean="0">
                          <a:latin typeface="Times New Roman" pitchFamily="18" charset="0"/>
                          <a:cs typeface="Times New Roman" pitchFamily="18" charset="0"/>
                        </a:rPr>
                        <a:t>Dotatio</a:t>
                      </a:r>
                      <a:r>
                        <a:rPr lang="ru-RU" sz="2400" b="1" dirty="0" smtClean="0">
                          <a:latin typeface="Times New Roman" pitchFamily="18" charset="0"/>
                          <a:cs typeface="Times New Roman" pitchFamily="18" charset="0"/>
                        </a:rPr>
                        <a:t>» – дар, пожертвование)</a:t>
                      </a:r>
                      <a:endParaRPr lang="ru-RU" sz="2400" b="1" dirty="0">
                        <a:latin typeface="Times New Roman" pitchFamily="18" charset="0"/>
                        <a:cs typeface="Times New Roman" pitchFamily="18" charset="0"/>
                      </a:endParaRPr>
                    </a:p>
                  </a:txBody>
                  <a:tcPr marL="91439" marR="91439" marT="45723" marB="45723" anchor="ctr"/>
                </a:tc>
                <a:tc>
                  <a:txBody>
                    <a:bodyPr/>
                    <a:lstStyle/>
                    <a:p>
                      <a:pPr algn="ctr"/>
                      <a:r>
                        <a:rPr lang="ru-RU" sz="2000" dirty="0" smtClean="0">
                          <a:latin typeface="Times New Roman" pitchFamily="18" charset="0"/>
                          <a:cs typeface="Times New Roman" pitchFamily="18" charset="0"/>
                        </a:rPr>
                        <a:t>Предоставляются</a:t>
                      </a:r>
                      <a:r>
                        <a:rPr lang="ru-RU" sz="2000" baseline="0" dirty="0" smtClean="0">
                          <a:latin typeface="Times New Roman" pitchFamily="18" charset="0"/>
                          <a:cs typeface="Times New Roman" pitchFamily="18" charset="0"/>
                        </a:rPr>
                        <a:t> без определения конкретной цели их использования</a:t>
                      </a:r>
                      <a:endParaRPr lang="ru-RU" sz="2000" dirty="0">
                        <a:latin typeface="Times New Roman" pitchFamily="18" charset="0"/>
                        <a:cs typeface="Times New Roman" pitchFamily="18" charset="0"/>
                      </a:endParaRPr>
                    </a:p>
                  </a:txBody>
                  <a:tcPr marL="91439" marR="91439" marT="45723" marB="45723" anchor="ctr"/>
                </a:tc>
              </a:tr>
              <a:tr h="1188800">
                <a:tc>
                  <a:txBody>
                    <a:bodyPr/>
                    <a:lstStyle/>
                    <a:p>
                      <a:pPr algn="l"/>
                      <a:r>
                        <a:rPr lang="ru-RU" sz="2400" b="1" dirty="0" smtClean="0">
                          <a:latin typeface="Times New Roman" pitchFamily="18" charset="0"/>
                          <a:cs typeface="Times New Roman" pitchFamily="18" charset="0"/>
                        </a:rPr>
                        <a:t>Субвенции (от лат. «</a:t>
                      </a:r>
                      <a:r>
                        <a:rPr lang="en-US" sz="2400" b="1" dirty="0" err="1" smtClean="0">
                          <a:latin typeface="Times New Roman" pitchFamily="18" charset="0"/>
                          <a:cs typeface="Times New Roman" pitchFamily="18" charset="0"/>
                        </a:rPr>
                        <a:t>Subvenire</a:t>
                      </a:r>
                      <a:r>
                        <a:rPr lang="ru-RU" sz="2400" b="1" dirty="0" smtClean="0">
                          <a:latin typeface="Times New Roman" pitchFamily="18" charset="0"/>
                          <a:cs typeface="Times New Roman" pitchFamily="18" charset="0"/>
                        </a:rPr>
                        <a:t>» – приходить на помощь)</a:t>
                      </a:r>
                      <a:endParaRPr lang="ru-RU" sz="2400" b="1" dirty="0">
                        <a:latin typeface="Times New Roman" pitchFamily="18" charset="0"/>
                        <a:cs typeface="Times New Roman" pitchFamily="18" charset="0"/>
                      </a:endParaRPr>
                    </a:p>
                  </a:txBody>
                  <a:tcPr marL="91439" marR="91439" marT="45723" marB="45723" anchor="ctr"/>
                </a:tc>
                <a:tc>
                  <a:txBody>
                    <a:bodyPr/>
                    <a:lstStyle/>
                    <a:p>
                      <a:pPr algn="ctr"/>
                      <a:r>
                        <a:rPr lang="ru-RU" sz="1800" dirty="0" smtClean="0">
                          <a:latin typeface="Times New Roman" pitchFamily="18" charset="0"/>
                          <a:cs typeface="Times New Roman" pitchFamily="18" charset="0"/>
                        </a:rPr>
                        <a:t>Предоставляются на финансирование «переданных» другим публично-правовым образованиям полномочий</a:t>
                      </a:r>
                      <a:endParaRPr lang="ru-RU" sz="1800" dirty="0">
                        <a:latin typeface="Times New Roman" pitchFamily="18" charset="0"/>
                        <a:cs typeface="Times New Roman" pitchFamily="18" charset="0"/>
                      </a:endParaRPr>
                    </a:p>
                  </a:txBody>
                  <a:tcPr marL="91439" marR="91439" marT="45723" marB="45723" anchor="ctr"/>
                </a:tc>
              </a:tr>
              <a:tr h="1071642">
                <a:tc>
                  <a:txBody>
                    <a:bodyPr/>
                    <a:lstStyle/>
                    <a:p>
                      <a:r>
                        <a:rPr lang="ru-RU" sz="2400" b="1" dirty="0" smtClean="0">
                          <a:latin typeface="Times New Roman" pitchFamily="18" charset="0"/>
                          <a:cs typeface="Times New Roman" pitchFamily="18" charset="0"/>
                        </a:rPr>
                        <a:t>Субсидии (от лат. «</a:t>
                      </a:r>
                      <a:r>
                        <a:rPr lang="en-US" sz="2400" b="1" dirty="0" err="1" smtClean="0">
                          <a:latin typeface="Times New Roman" pitchFamily="18" charset="0"/>
                          <a:cs typeface="Times New Roman" pitchFamily="18" charset="0"/>
                        </a:rPr>
                        <a:t>Subsidium</a:t>
                      </a:r>
                      <a:r>
                        <a:rPr lang="ru-RU" sz="2400" b="1" dirty="0" smtClean="0">
                          <a:latin typeface="Times New Roman" pitchFamily="18" charset="0"/>
                          <a:cs typeface="Times New Roman" pitchFamily="18" charset="0"/>
                        </a:rPr>
                        <a:t>» - поддержка)</a:t>
                      </a:r>
                      <a:endParaRPr lang="ru-RU" sz="2400" b="1" dirty="0">
                        <a:latin typeface="Times New Roman" pitchFamily="18" charset="0"/>
                        <a:cs typeface="Times New Roman" pitchFamily="18" charset="0"/>
                      </a:endParaRPr>
                    </a:p>
                  </a:txBody>
                  <a:tcPr marL="91439" marR="91439" marT="45723" marB="45723" anchor="ctr"/>
                </a:tc>
                <a:tc>
                  <a:txBody>
                    <a:bodyPr/>
                    <a:lstStyle/>
                    <a:p>
                      <a:pPr algn="ctr"/>
                      <a:r>
                        <a:rPr lang="ru-RU" sz="1800" dirty="0" smtClean="0">
                          <a:latin typeface="Times New Roman" pitchFamily="18" charset="0"/>
                          <a:cs typeface="Times New Roman" pitchFamily="18" charset="0"/>
                        </a:rPr>
                        <a:t>Предоставляются на условиях долевого </a:t>
                      </a:r>
                      <a:r>
                        <a:rPr lang="ru-RU" sz="1800" dirty="0" err="1" smtClean="0">
                          <a:latin typeface="Times New Roman" pitchFamily="18" charset="0"/>
                          <a:cs typeface="Times New Roman" pitchFamily="18" charset="0"/>
                        </a:rPr>
                        <a:t>софинансирования</a:t>
                      </a:r>
                      <a:r>
                        <a:rPr lang="ru-RU" sz="1800" dirty="0" smtClean="0">
                          <a:latin typeface="Times New Roman" pitchFamily="18" charset="0"/>
                          <a:cs typeface="Times New Roman" pitchFamily="18" charset="0"/>
                        </a:rPr>
                        <a:t> расходов других бюджетов</a:t>
                      </a:r>
                      <a:endParaRPr lang="ru-RU" sz="1800" dirty="0">
                        <a:latin typeface="Times New Roman" pitchFamily="18" charset="0"/>
                        <a:cs typeface="Times New Roman" pitchFamily="18" charset="0"/>
                      </a:endParaRPr>
                    </a:p>
                  </a:txBody>
                  <a:tcPr marL="91439" marR="91439" marT="45723" marB="45723" anchor="ct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Содержимое 2"/>
          <p:cNvSpPr>
            <a:spLocks noGrp="1"/>
          </p:cNvSpPr>
          <p:nvPr>
            <p:ph idx="1"/>
          </p:nvPr>
        </p:nvSpPr>
        <p:spPr>
          <a:xfrm>
            <a:off x="0" y="714375"/>
            <a:ext cx="9144000" cy="6143625"/>
          </a:xfrm>
        </p:spPr>
        <p:txBody>
          <a:bodyPr/>
          <a:lstStyle/>
          <a:p>
            <a:pPr algn="ctr" eaLnBrk="1" hangingPunct="1">
              <a:buFont typeface="Wingdings 2" pitchFamily="18" charset="2"/>
              <a:buNone/>
            </a:pPr>
            <a:r>
              <a:rPr lang="ru-RU" altLang="ru-RU" dirty="0" smtClean="0"/>
              <a:t> </a:t>
            </a:r>
            <a:r>
              <a:rPr lang="ru-RU" altLang="ru-RU" sz="1800" b="1" dirty="0" smtClean="0">
                <a:latin typeface="Times New Roman" pitchFamily="18" charset="0"/>
                <a:cs typeface="Times New Roman" pitchFamily="18" charset="0"/>
              </a:rPr>
              <a:t>Расходы бюджета - </a:t>
            </a:r>
            <a:r>
              <a:rPr lang="ru-RU" altLang="ru-RU" sz="1600" dirty="0" smtClean="0">
                <a:latin typeface="Times New Roman" pitchFamily="18" charset="0"/>
                <a:cs typeface="Times New Roman" pitchFamily="18" charset="0"/>
              </a:rPr>
              <a:t>выплачиваемые из бюджета денежные средства, за исключением средств, являющихся источниками дефицита бюджета.</a:t>
            </a:r>
          </a:p>
          <a:p>
            <a:pPr algn="just" eaLnBrk="1" hangingPunct="1">
              <a:buFont typeface="Wingdings 2" pitchFamily="18" charset="2"/>
              <a:buNone/>
            </a:pPr>
            <a:r>
              <a:rPr lang="ru-RU" altLang="ru-RU" sz="1800" b="1" dirty="0" smtClean="0">
                <a:latin typeface="Times New Roman" pitchFamily="18" charset="0"/>
                <a:cs typeface="Times New Roman" pitchFamily="18" charset="0"/>
              </a:rPr>
              <a:t>     Формирование расходов </a:t>
            </a:r>
            <a:r>
              <a:rPr lang="ru-RU" altLang="ru-RU" sz="1600" dirty="0" smtClean="0">
                <a:latin typeface="Times New Roman" pitchFamily="18" charset="0"/>
                <a:cs typeface="Times New Roman" pitchFamily="18" charset="0"/>
              </a:rPr>
              <a:t>осуществляется в соответствии с расходными обязательствами, обусловленными установленным законодательством разграничением полномочий, исполнение которых должно происходить в очередном финансовом году за счет средств соответствующих бюджетов.</a:t>
            </a:r>
          </a:p>
          <a:p>
            <a:pPr lvl="1" algn="just" eaLnBrk="1" hangingPunct="1">
              <a:buFont typeface="Wingdings 2" pitchFamily="18" charset="2"/>
              <a:buNone/>
            </a:pPr>
            <a:r>
              <a:rPr lang="ru-RU" altLang="ru-RU" sz="1800" b="1" dirty="0" smtClean="0">
                <a:latin typeface="Times New Roman" pitchFamily="18" charset="0"/>
                <a:cs typeface="Times New Roman" pitchFamily="18" charset="0"/>
              </a:rPr>
              <a:t>Принципы формирования расходов бюджета:</a:t>
            </a:r>
          </a:p>
          <a:p>
            <a:pPr lvl="1" algn="just" eaLnBrk="1" hangingPunct="1">
              <a:buFont typeface="Wingdings" pitchFamily="2" charset="2"/>
              <a:buChar char="v"/>
            </a:pPr>
            <a:r>
              <a:rPr lang="ru-RU" altLang="ru-RU" sz="1400" dirty="0" smtClean="0">
                <a:latin typeface="Times New Roman" pitchFamily="18" charset="0"/>
                <a:cs typeface="Times New Roman" pitchFamily="18" charset="0"/>
              </a:rPr>
              <a:t>по разделам;</a:t>
            </a:r>
          </a:p>
          <a:p>
            <a:pPr lvl="1" algn="just" eaLnBrk="1" hangingPunct="1">
              <a:buFont typeface="Wingdings" pitchFamily="2" charset="2"/>
              <a:buChar char="v"/>
            </a:pPr>
            <a:r>
              <a:rPr lang="ru-RU" altLang="ru-RU" sz="1400" dirty="0" smtClean="0">
                <a:latin typeface="Times New Roman" pitchFamily="18" charset="0"/>
                <a:cs typeface="Times New Roman" pitchFamily="18" charset="0"/>
              </a:rPr>
              <a:t>по ведомствам;</a:t>
            </a:r>
          </a:p>
          <a:p>
            <a:pPr lvl="1" algn="just" eaLnBrk="1" hangingPunct="1">
              <a:buFont typeface="Wingdings" pitchFamily="2" charset="2"/>
              <a:buChar char="v"/>
            </a:pPr>
            <a:r>
              <a:rPr lang="ru-RU" altLang="ru-RU" sz="1400" dirty="0" smtClean="0">
                <a:latin typeface="Times New Roman" pitchFamily="18" charset="0"/>
                <a:cs typeface="Times New Roman" pitchFamily="18" charset="0"/>
              </a:rPr>
              <a:t>по муниципальным программам Новодеревянковского сельского поселения Каневского района.</a:t>
            </a:r>
          </a:p>
        </p:txBody>
      </p:sp>
      <p:sp>
        <p:nvSpPr>
          <p:cNvPr id="26626" name="Заголовок 1"/>
          <p:cNvSpPr>
            <a:spLocks noGrp="1"/>
          </p:cNvSpPr>
          <p:nvPr>
            <p:ph type="title"/>
          </p:nvPr>
        </p:nvSpPr>
        <p:spPr>
          <a:xfrm>
            <a:off x="914400" y="274638"/>
            <a:ext cx="7772400" cy="582612"/>
          </a:xfrm>
        </p:spPr>
        <p:txBody>
          <a:bodyPr/>
          <a:lstStyle/>
          <a:p>
            <a:pPr algn="ctr" eaLnBrk="1" hangingPunct="1"/>
            <a:r>
              <a:rPr lang="ru-RU" altLang="ru-RU" sz="2800" b="1" smtClean="0">
                <a:latin typeface="Times New Roman" pitchFamily="18" charset="0"/>
                <a:cs typeface="Times New Roman" pitchFamily="18" charset="0"/>
              </a:rPr>
              <a:t>Расходы бюджета</a:t>
            </a:r>
          </a:p>
        </p:txBody>
      </p:sp>
      <p:sp>
        <p:nvSpPr>
          <p:cNvPr id="4" name="Скругленный прямоугольник 3"/>
          <p:cNvSpPr/>
          <p:nvPr/>
        </p:nvSpPr>
        <p:spPr>
          <a:xfrm>
            <a:off x="142875" y="3857625"/>
            <a:ext cx="8858250" cy="357188"/>
          </a:xfrm>
          <a:prstGeom prst="round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a:solidFill>
                  <a:schemeClr val="tx1"/>
                </a:solidFill>
                <a:latin typeface="Times New Roman" pitchFamily="18" charset="0"/>
                <a:cs typeface="Times New Roman" pitchFamily="18" charset="0"/>
              </a:rPr>
              <a:t>Разделы классификации расходов бюджетов</a:t>
            </a:r>
          </a:p>
        </p:txBody>
      </p:sp>
      <p:sp>
        <p:nvSpPr>
          <p:cNvPr id="5" name="Скругленный прямоугольник 4"/>
          <p:cNvSpPr/>
          <p:nvPr/>
        </p:nvSpPr>
        <p:spPr>
          <a:xfrm>
            <a:off x="142875" y="4429125"/>
            <a:ext cx="1000125" cy="92868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000" dirty="0">
                <a:solidFill>
                  <a:schemeClr val="tx1"/>
                </a:solidFill>
              </a:rPr>
              <a:t>01 «Общегосударственные вопросы»</a:t>
            </a:r>
          </a:p>
        </p:txBody>
      </p:sp>
      <p:sp>
        <p:nvSpPr>
          <p:cNvPr id="6" name="Скругленный прямоугольник 5"/>
          <p:cNvSpPr/>
          <p:nvPr/>
        </p:nvSpPr>
        <p:spPr>
          <a:xfrm>
            <a:off x="7931152" y="4429125"/>
            <a:ext cx="1069974" cy="928688"/>
          </a:xfrm>
          <a:prstGeom prst="roundRect">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050" dirty="0">
                <a:solidFill>
                  <a:schemeClr val="bg1"/>
                </a:solidFill>
              </a:rPr>
              <a:t>08 </a:t>
            </a:r>
          </a:p>
          <a:p>
            <a:pPr algn="ctr" fontAlgn="auto">
              <a:spcBef>
                <a:spcPts val="0"/>
              </a:spcBef>
              <a:spcAft>
                <a:spcPts val="0"/>
              </a:spcAft>
              <a:defRPr/>
            </a:pPr>
            <a:r>
              <a:rPr lang="ru-RU" sz="1050" dirty="0">
                <a:solidFill>
                  <a:schemeClr val="bg1"/>
                </a:solidFill>
              </a:rPr>
              <a:t>«Культура , кинематография</a:t>
            </a:r>
          </a:p>
        </p:txBody>
      </p:sp>
      <p:sp>
        <p:nvSpPr>
          <p:cNvPr id="7" name="Скругленный прямоугольник 6"/>
          <p:cNvSpPr/>
          <p:nvPr/>
        </p:nvSpPr>
        <p:spPr>
          <a:xfrm>
            <a:off x="1285875" y="4429125"/>
            <a:ext cx="1000125" cy="928688"/>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000" dirty="0">
                <a:solidFill>
                  <a:schemeClr val="tx1"/>
                </a:solidFill>
              </a:rPr>
              <a:t>02 «Национальная оборона»</a:t>
            </a:r>
          </a:p>
        </p:txBody>
      </p:sp>
      <p:sp>
        <p:nvSpPr>
          <p:cNvPr id="8" name="Скругленный прямоугольник 7"/>
          <p:cNvSpPr/>
          <p:nvPr/>
        </p:nvSpPr>
        <p:spPr>
          <a:xfrm>
            <a:off x="142875" y="5429250"/>
            <a:ext cx="1285875" cy="785813"/>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000" dirty="0">
                <a:solidFill>
                  <a:schemeClr val="bg1"/>
                </a:solidFill>
              </a:rPr>
              <a:t>08 </a:t>
            </a:r>
          </a:p>
          <a:p>
            <a:pPr algn="ctr" fontAlgn="auto">
              <a:spcBef>
                <a:spcPts val="0"/>
              </a:spcBef>
              <a:spcAft>
                <a:spcPts val="0"/>
              </a:spcAft>
              <a:defRPr/>
            </a:pPr>
            <a:r>
              <a:rPr lang="ru-RU" sz="1000" dirty="0">
                <a:solidFill>
                  <a:schemeClr val="bg1"/>
                </a:solidFill>
              </a:rPr>
              <a:t>«Культура , кинематография</a:t>
            </a:r>
          </a:p>
        </p:txBody>
      </p:sp>
      <p:sp>
        <p:nvSpPr>
          <p:cNvPr id="9" name="Скругленный прямоугольник 8"/>
          <p:cNvSpPr/>
          <p:nvPr/>
        </p:nvSpPr>
        <p:spPr>
          <a:xfrm>
            <a:off x="2428875" y="4429125"/>
            <a:ext cx="1214438" cy="92868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000" dirty="0">
                <a:solidFill>
                  <a:schemeClr val="tx1"/>
                </a:solidFill>
              </a:rPr>
              <a:t>03 «Национальная безопасность и правоохранительная деятельность</a:t>
            </a:r>
          </a:p>
        </p:txBody>
      </p:sp>
      <p:sp>
        <p:nvSpPr>
          <p:cNvPr id="10" name="Скругленный прямоугольник 9"/>
          <p:cNvSpPr/>
          <p:nvPr/>
        </p:nvSpPr>
        <p:spPr>
          <a:xfrm>
            <a:off x="1500188" y="5429250"/>
            <a:ext cx="1071562" cy="785813"/>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000" dirty="0">
                <a:solidFill>
                  <a:schemeClr val="tx1"/>
                </a:solidFill>
              </a:rPr>
              <a:t>10</a:t>
            </a:r>
          </a:p>
          <a:p>
            <a:pPr algn="ctr" fontAlgn="auto">
              <a:spcBef>
                <a:spcPts val="0"/>
              </a:spcBef>
              <a:spcAft>
                <a:spcPts val="0"/>
              </a:spcAft>
              <a:defRPr/>
            </a:pPr>
            <a:r>
              <a:rPr lang="ru-RU" sz="1000" dirty="0">
                <a:solidFill>
                  <a:schemeClr val="tx1"/>
                </a:solidFill>
              </a:rPr>
              <a:t> «Социальная политика</a:t>
            </a:r>
          </a:p>
        </p:txBody>
      </p:sp>
      <p:sp>
        <p:nvSpPr>
          <p:cNvPr id="11" name="Скругленный прямоугольник 10"/>
          <p:cNvSpPr/>
          <p:nvPr/>
        </p:nvSpPr>
        <p:spPr>
          <a:xfrm>
            <a:off x="4214813" y="4429125"/>
            <a:ext cx="1000125" cy="928688"/>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000" dirty="0">
                <a:solidFill>
                  <a:schemeClr val="bg1"/>
                </a:solidFill>
              </a:rPr>
              <a:t>04 «Национальная экономика»</a:t>
            </a:r>
          </a:p>
        </p:txBody>
      </p:sp>
      <p:sp>
        <p:nvSpPr>
          <p:cNvPr id="12" name="Скругленный прямоугольник 11"/>
          <p:cNvSpPr/>
          <p:nvPr/>
        </p:nvSpPr>
        <p:spPr>
          <a:xfrm>
            <a:off x="6823340" y="4448807"/>
            <a:ext cx="1071562" cy="928688"/>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defRPr/>
            </a:pPr>
            <a:r>
              <a:rPr lang="ru-RU" sz="1050" dirty="0">
                <a:solidFill>
                  <a:prstClr val="white"/>
                </a:solidFill>
              </a:rPr>
              <a:t>07 «Образование»</a:t>
            </a:r>
          </a:p>
        </p:txBody>
      </p:sp>
      <p:sp>
        <p:nvSpPr>
          <p:cNvPr id="13" name="Скругленный прямоугольник 12"/>
          <p:cNvSpPr/>
          <p:nvPr/>
        </p:nvSpPr>
        <p:spPr>
          <a:xfrm>
            <a:off x="2643188" y="5429250"/>
            <a:ext cx="1214437" cy="785813"/>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000" dirty="0">
                <a:solidFill>
                  <a:schemeClr val="tx1"/>
                </a:solidFill>
              </a:rPr>
              <a:t>11 «Физическая культура»</a:t>
            </a:r>
          </a:p>
        </p:txBody>
      </p:sp>
      <p:sp>
        <p:nvSpPr>
          <p:cNvPr id="14" name="Скругленный прямоугольник 13"/>
          <p:cNvSpPr/>
          <p:nvPr/>
        </p:nvSpPr>
        <p:spPr>
          <a:xfrm>
            <a:off x="5500688" y="4429125"/>
            <a:ext cx="1071562" cy="928688"/>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050" dirty="0">
                <a:solidFill>
                  <a:schemeClr val="tx1"/>
                </a:solidFill>
              </a:rPr>
              <a:t>05 «</a:t>
            </a:r>
            <a:r>
              <a:rPr lang="ru-RU" sz="1000" dirty="0">
                <a:solidFill>
                  <a:schemeClr val="tx1"/>
                </a:solidFill>
              </a:rPr>
              <a:t>Жилищно-коммунальное</a:t>
            </a:r>
            <a:r>
              <a:rPr lang="ru-RU" sz="1050" dirty="0">
                <a:solidFill>
                  <a:schemeClr val="tx1"/>
                </a:solidFill>
              </a:rPr>
              <a:t> хозяйство»</a:t>
            </a:r>
          </a:p>
        </p:txBody>
      </p:sp>
      <p:cxnSp>
        <p:nvCxnSpPr>
          <p:cNvPr id="20" name="Прямая соединительная линия 19"/>
          <p:cNvCxnSpPr/>
          <p:nvPr/>
        </p:nvCxnSpPr>
        <p:spPr>
          <a:xfrm rot="5400000">
            <a:off x="8108951" y="4321175"/>
            <a:ext cx="214312"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Прямая соединительная линия 21"/>
          <p:cNvCxnSpPr/>
          <p:nvPr/>
        </p:nvCxnSpPr>
        <p:spPr>
          <a:xfrm rot="5400000">
            <a:off x="7180263" y="4321175"/>
            <a:ext cx="21431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rot="5400000">
            <a:off x="5751513" y="4321175"/>
            <a:ext cx="21431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p:nvPr/>
        </p:nvCxnSpPr>
        <p:spPr>
          <a:xfrm rot="5400000">
            <a:off x="534987" y="4322763"/>
            <a:ext cx="214313"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rot="5400000">
            <a:off x="1679576" y="4321175"/>
            <a:ext cx="214312"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p:nvPr/>
        </p:nvCxnSpPr>
        <p:spPr>
          <a:xfrm rot="5400000">
            <a:off x="2894013" y="4321175"/>
            <a:ext cx="21431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rot="5400000">
            <a:off x="4608512" y="4322763"/>
            <a:ext cx="214313"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p:nvPr/>
        </p:nvCxnSpPr>
        <p:spPr>
          <a:xfrm rot="5400000">
            <a:off x="608013" y="4821238"/>
            <a:ext cx="1214437"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rot="5400000">
            <a:off x="1751013" y="4821238"/>
            <a:ext cx="1214437"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rot="5400000">
            <a:off x="3108325" y="4821238"/>
            <a:ext cx="1214437"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rot="5400000">
            <a:off x="3535363" y="4822825"/>
            <a:ext cx="1214438"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p:cNvCxnSpPr/>
          <p:nvPr/>
        </p:nvCxnSpPr>
        <p:spPr>
          <a:xfrm rot="5400000">
            <a:off x="4679950" y="4821238"/>
            <a:ext cx="1214437"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rot="5400000">
            <a:off x="7323932" y="4822031"/>
            <a:ext cx="121285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Прямая соединительная линия 51"/>
          <p:cNvCxnSpPr/>
          <p:nvPr/>
        </p:nvCxnSpPr>
        <p:spPr>
          <a:xfrm rot="5400000">
            <a:off x="6038057" y="4822031"/>
            <a:ext cx="1212850" cy="1587"/>
          </a:xfrm>
          <a:prstGeom prst="line">
            <a:avLst/>
          </a:prstGeom>
        </p:spPr>
        <p:style>
          <a:lnRef idx="1">
            <a:schemeClr val="accent1"/>
          </a:lnRef>
          <a:fillRef idx="0">
            <a:schemeClr val="accent1"/>
          </a:fillRef>
          <a:effectRef idx="0">
            <a:schemeClr val="accent1"/>
          </a:effectRef>
          <a:fontRef idx="minor">
            <a:schemeClr val="tx1"/>
          </a:fontRef>
        </p:style>
      </p:cxnSp>
      <p:pic>
        <p:nvPicPr>
          <p:cNvPr id="440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7000" y="3290888"/>
            <a:ext cx="12684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447800"/>
            <a:ext cx="8501122" cy="4572000"/>
          </a:xfrm>
          <a:ln>
            <a:miter lim="800000"/>
            <a:headEnd/>
            <a:tailEnd/>
          </a:ln>
        </p:spPr>
        <p:txBody>
          <a:bodyPr numCol="2">
            <a:normAutofit/>
          </a:bodyPr>
          <a:lstStyle/>
          <a:p>
            <a:pPr marL="274320" indent="-274320" eaLnBrk="1" fontAlgn="auto" hangingPunct="1">
              <a:spcBef>
                <a:spcPts val="580"/>
              </a:spcBef>
              <a:spcAft>
                <a:spcPts val="0"/>
              </a:spcAft>
              <a:buFont typeface="Wingdings 2"/>
              <a:buNone/>
              <a:defRPr/>
            </a:pPr>
            <a:endParaRPr lang="ru-RU" dirty="0" smtClean="0"/>
          </a:p>
          <a:p>
            <a:pPr marL="274320" indent="-274320" eaLnBrk="1" fontAlgn="auto" hangingPunct="1">
              <a:spcBef>
                <a:spcPts val="580"/>
              </a:spcBef>
              <a:spcAft>
                <a:spcPts val="0"/>
              </a:spcAft>
              <a:buFont typeface="Wingdings 2"/>
              <a:buNone/>
              <a:defRPr/>
            </a:pPr>
            <a:endParaRPr lang="ru-RU" dirty="0" smtClean="0"/>
          </a:p>
          <a:p>
            <a:pPr marL="274320" indent="-274320" eaLnBrk="1" fontAlgn="auto" hangingPunct="1">
              <a:spcBef>
                <a:spcPts val="580"/>
              </a:spcBef>
              <a:spcAft>
                <a:spcPts val="0"/>
              </a:spcAft>
              <a:buFont typeface="Wingdings 2"/>
              <a:buNone/>
              <a:defRPr/>
            </a:pPr>
            <a:endParaRPr lang="ru-RU" dirty="0" smtClean="0"/>
          </a:p>
          <a:p>
            <a:pPr marL="274320" indent="-274320" eaLnBrk="1" fontAlgn="auto" hangingPunct="1">
              <a:spcBef>
                <a:spcPts val="580"/>
              </a:spcBef>
              <a:spcAft>
                <a:spcPts val="0"/>
              </a:spcAft>
              <a:buFont typeface="Wingdings 2"/>
              <a:buNone/>
              <a:defRPr/>
            </a:pPr>
            <a:endParaRPr lang="ru-RU" dirty="0" smtClean="0"/>
          </a:p>
          <a:p>
            <a:pPr marL="274320" indent="-274320" eaLnBrk="1" fontAlgn="auto" hangingPunct="1">
              <a:spcBef>
                <a:spcPts val="580"/>
              </a:spcBef>
              <a:spcAft>
                <a:spcPts val="0"/>
              </a:spcAft>
              <a:buFont typeface="Wingdings 2"/>
              <a:buNone/>
              <a:defRPr/>
            </a:pPr>
            <a:endParaRPr lang="ru-RU" dirty="0" smtClean="0"/>
          </a:p>
          <a:p>
            <a:pPr marL="274320" indent="-274320" eaLnBrk="1" fontAlgn="auto" hangingPunct="1">
              <a:spcBef>
                <a:spcPts val="580"/>
              </a:spcBef>
              <a:spcAft>
                <a:spcPts val="0"/>
              </a:spcAft>
              <a:buFont typeface="Wingdings 2"/>
              <a:buNone/>
              <a:defRPr/>
            </a:pPr>
            <a:endParaRPr lang="ru-RU" dirty="0" smtClean="0"/>
          </a:p>
          <a:p>
            <a:pPr marL="274320" indent="-274320" algn="ctr" eaLnBrk="1" fontAlgn="auto" hangingPunct="1">
              <a:spcBef>
                <a:spcPts val="580"/>
              </a:spcBef>
              <a:spcAft>
                <a:spcPts val="0"/>
              </a:spcAft>
              <a:buFont typeface="Wingdings 2"/>
              <a:buNone/>
              <a:defRPr/>
            </a:pPr>
            <a:endParaRPr lang="ru-RU" sz="1600" dirty="0" smtClean="0"/>
          </a:p>
          <a:p>
            <a:pPr marL="274320" indent="-274320" algn="ctr" eaLnBrk="1" fontAlgn="auto" hangingPunct="1">
              <a:spcBef>
                <a:spcPts val="580"/>
              </a:spcBef>
              <a:spcAft>
                <a:spcPts val="0"/>
              </a:spcAft>
              <a:buFont typeface="Wingdings 2"/>
              <a:buNone/>
              <a:defRPr/>
            </a:pPr>
            <a:r>
              <a:rPr lang="ru-RU" sz="1600" dirty="0" smtClean="0"/>
              <a:t>  </a:t>
            </a:r>
            <a:r>
              <a:rPr lang="ru-RU" sz="1600" b="1" dirty="0" smtClean="0"/>
              <a:t>При дефицитном бюджете растет долг и (или) снижаются остатки средств (накопления)</a:t>
            </a:r>
          </a:p>
          <a:p>
            <a:pPr marL="274320" indent="-274320" algn="ctr" eaLnBrk="1" fontAlgn="auto" hangingPunct="1">
              <a:spcBef>
                <a:spcPts val="580"/>
              </a:spcBef>
              <a:spcAft>
                <a:spcPts val="0"/>
              </a:spcAft>
              <a:buFont typeface="Wingdings 2"/>
              <a:buNone/>
              <a:defRPr/>
            </a:pPr>
            <a:endParaRPr lang="ru-RU" sz="1600" b="1" dirty="0" smtClean="0"/>
          </a:p>
          <a:p>
            <a:pPr marL="274320" indent="-274320" algn="ctr" eaLnBrk="1" fontAlgn="auto" hangingPunct="1">
              <a:spcBef>
                <a:spcPts val="580"/>
              </a:spcBef>
              <a:spcAft>
                <a:spcPts val="0"/>
              </a:spcAft>
              <a:buFont typeface="Wingdings 2"/>
              <a:buNone/>
              <a:defRPr/>
            </a:pPr>
            <a:endParaRPr lang="ru-RU" sz="1600" b="1" dirty="0" smtClean="0"/>
          </a:p>
          <a:p>
            <a:pPr marL="274320" indent="-274320" algn="ctr" eaLnBrk="1" fontAlgn="auto" hangingPunct="1">
              <a:spcBef>
                <a:spcPts val="580"/>
              </a:spcBef>
              <a:spcAft>
                <a:spcPts val="0"/>
              </a:spcAft>
              <a:buFont typeface="Wingdings 2"/>
              <a:buNone/>
              <a:defRPr/>
            </a:pPr>
            <a:endParaRPr lang="ru-RU" sz="1600" b="1" dirty="0" smtClean="0"/>
          </a:p>
          <a:p>
            <a:pPr marL="274320" indent="-274320" algn="ctr" eaLnBrk="1" fontAlgn="auto" hangingPunct="1">
              <a:spcBef>
                <a:spcPts val="580"/>
              </a:spcBef>
              <a:spcAft>
                <a:spcPts val="0"/>
              </a:spcAft>
              <a:buFont typeface="Wingdings 2"/>
              <a:buNone/>
              <a:defRPr/>
            </a:pPr>
            <a:endParaRPr lang="ru-RU" sz="1600" b="1" dirty="0" smtClean="0"/>
          </a:p>
          <a:p>
            <a:pPr marL="274320" indent="-274320" algn="ctr" eaLnBrk="1" fontAlgn="auto" hangingPunct="1">
              <a:spcBef>
                <a:spcPts val="580"/>
              </a:spcBef>
              <a:spcAft>
                <a:spcPts val="0"/>
              </a:spcAft>
              <a:buFont typeface="Wingdings 2"/>
              <a:buNone/>
              <a:defRPr/>
            </a:pPr>
            <a:endParaRPr lang="ru-RU" sz="1600" b="1" dirty="0" smtClean="0"/>
          </a:p>
          <a:p>
            <a:pPr marL="274320" indent="-274320" algn="ctr" eaLnBrk="1" fontAlgn="auto" hangingPunct="1">
              <a:spcBef>
                <a:spcPts val="580"/>
              </a:spcBef>
              <a:spcAft>
                <a:spcPts val="0"/>
              </a:spcAft>
              <a:buFont typeface="Wingdings 2"/>
              <a:buNone/>
              <a:defRPr/>
            </a:pPr>
            <a:endParaRPr lang="ru-RU" sz="1600" b="1" dirty="0" smtClean="0"/>
          </a:p>
          <a:p>
            <a:pPr marL="274320" indent="-274320" algn="ctr" eaLnBrk="1" fontAlgn="auto" hangingPunct="1">
              <a:spcBef>
                <a:spcPts val="580"/>
              </a:spcBef>
              <a:spcAft>
                <a:spcPts val="0"/>
              </a:spcAft>
              <a:buFont typeface="Wingdings 2"/>
              <a:buNone/>
              <a:defRPr/>
            </a:pPr>
            <a:endParaRPr lang="ru-RU" sz="1600" b="1" dirty="0" smtClean="0"/>
          </a:p>
          <a:p>
            <a:pPr marL="274320" indent="-274320" algn="ctr" eaLnBrk="1" fontAlgn="auto" hangingPunct="1">
              <a:spcBef>
                <a:spcPts val="580"/>
              </a:spcBef>
              <a:spcAft>
                <a:spcPts val="0"/>
              </a:spcAft>
              <a:buFont typeface="Wingdings 2"/>
              <a:buNone/>
              <a:defRPr/>
            </a:pPr>
            <a:endParaRPr lang="ru-RU" sz="1600" b="1" dirty="0" smtClean="0"/>
          </a:p>
          <a:p>
            <a:pPr marL="274320" indent="-274320" algn="ctr" eaLnBrk="1" fontAlgn="auto" hangingPunct="1">
              <a:spcBef>
                <a:spcPts val="580"/>
              </a:spcBef>
              <a:spcAft>
                <a:spcPts val="0"/>
              </a:spcAft>
              <a:buFont typeface="Wingdings 2"/>
              <a:buNone/>
              <a:defRPr/>
            </a:pPr>
            <a:endParaRPr lang="ru-RU" sz="1600" b="1" dirty="0" smtClean="0"/>
          </a:p>
          <a:p>
            <a:pPr marL="274320" indent="-274320" algn="ctr" eaLnBrk="1" fontAlgn="auto" hangingPunct="1">
              <a:spcBef>
                <a:spcPts val="580"/>
              </a:spcBef>
              <a:spcAft>
                <a:spcPts val="0"/>
              </a:spcAft>
              <a:buFont typeface="Wingdings 2"/>
              <a:buNone/>
              <a:defRPr/>
            </a:pPr>
            <a:endParaRPr lang="ru-RU" sz="1600" b="1" dirty="0" smtClean="0"/>
          </a:p>
          <a:p>
            <a:pPr marL="274320" indent="-274320" algn="ctr" eaLnBrk="1" fontAlgn="auto" hangingPunct="1">
              <a:spcBef>
                <a:spcPts val="580"/>
              </a:spcBef>
              <a:spcAft>
                <a:spcPts val="0"/>
              </a:spcAft>
              <a:buFont typeface="Wingdings 2"/>
              <a:buNone/>
              <a:defRPr/>
            </a:pPr>
            <a:endParaRPr lang="ru-RU" sz="1600" b="1" dirty="0" smtClean="0"/>
          </a:p>
          <a:p>
            <a:pPr marL="274320" indent="-274320" algn="ctr" eaLnBrk="1" fontAlgn="auto" hangingPunct="1">
              <a:spcBef>
                <a:spcPts val="580"/>
              </a:spcBef>
              <a:spcAft>
                <a:spcPts val="0"/>
              </a:spcAft>
              <a:buFont typeface="Wingdings 2"/>
              <a:buNone/>
              <a:defRPr/>
            </a:pPr>
            <a:r>
              <a:rPr lang="ru-RU" sz="1600" b="1" dirty="0" smtClean="0"/>
              <a:t>При </a:t>
            </a:r>
            <a:r>
              <a:rPr lang="ru-RU" sz="1600" b="1" dirty="0" err="1" smtClean="0"/>
              <a:t>профицитном</a:t>
            </a:r>
            <a:r>
              <a:rPr lang="ru-RU" sz="1600" b="1" dirty="0" smtClean="0"/>
              <a:t> бюджете снижается долг и (или)растут остатки средств (накопления)</a:t>
            </a:r>
            <a:endParaRPr lang="ru-RU" sz="1600" b="1" dirty="0"/>
          </a:p>
        </p:txBody>
      </p:sp>
      <p:sp>
        <p:nvSpPr>
          <p:cNvPr id="29698" name="Заголовок 1"/>
          <p:cNvSpPr>
            <a:spLocks noGrp="1"/>
          </p:cNvSpPr>
          <p:nvPr>
            <p:ph type="title"/>
          </p:nvPr>
        </p:nvSpPr>
        <p:spPr>
          <a:xfrm>
            <a:off x="914400" y="274638"/>
            <a:ext cx="7772400" cy="582612"/>
          </a:xfrm>
        </p:spPr>
        <p:txBody>
          <a:bodyPr/>
          <a:lstStyle/>
          <a:p>
            <a:pPr algn="ctr" eaLnBrk="1" hangingPunct="1"/>
            <a:r>
              <a:rPr lang="ru-RU" altLang="ru-RU" sz="2800" b="1" smtClean="0">
                <a:latin typeface="Times New Roman" pitchFamily="18" charset="0"/>
                <a:cs typeface="Times New Roman" pitchFamily="18" charset="0"/>
              </a:rPr>
              <a:t>Дефицит и профицит</a:t>
            </a:r>
          </a:p>
        </p:txBody>
      </p:sp>
      <p:sp>
        <p:nvSpPr>
          <p:cNvPr id="5" name="Скругленный прямоугольник 4"/>
          <p:cNvSpPr/>
          <p:nvPr/>
        </p:nvSpPr>
        <p:spPr>
          <a:xfrm>
            <a:off x="714348" y="1571612"/>
            <a:ext cx="3714776" cy="2857520"/>
          </a:xfrm>
          <a:prstGeom prst="roundRect">
            <a:avLst/>
          </a:prstGeom>
          <a:solidFill>
            <a:srgbClr val="E2C0C3"/>
          </a:solidFill>
          <a:ln w="57150">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a:p>
            <a:pPr algn="ctr" fontAlgn="auto">
              <a:spcBef>
                <a:spcPts val="0"/>
              </a:spcBef>
              <a:spcAft>
                <a:spcPts val="0"/>
              </a:spcAft>
              <a:defRPr/>
            </a:pPr>
            <a:endParaRPr lang="ru-RU" dirty="0"/>
          </a:p>
          <a:p>
            <a:pPr algn="ctr" fontAlgn="auto">
              <a:spcBef>
                <a:spcPts val="0"/>
              </a:spcBef>
              <a:spcAft>
                <a:spcPts val="0"/>
              </a:spcAft>
              <a:defRPr/>
            </a:pPr>
            <a:endParaRPr lang="ru-RU" dirty="0"/>
          </a:p>
          <a:p>
            <a:pPr algn="ctr" fontAlgn="auto">
              <a:spcBef>
                <a:spcPts val="0"/>
              </a:spcBef>
              <a:spcAft>
                <a:spcPts val="0"/>
              </a:spcAft>
              <a:defRPr/>
            </a:pPr>
            <a:endParaRPr lang="ru-RU" dirty="0"/>
          </a:p>
          <a:p>
            <a:pPr algn="ctr" fontAlgn="auto">
              <a:spcBef>
                <a:spcPts val="0"/>
              </a:spcBef>
              <a:spcAft>
                <a:spcPts val="0"/>
              </a:spcAft>
              <a:defRPr/>
            </a:pPr>
            <a:endParaRPr lang="ru-RU" dirty="0"/>
          </a:p>
          <a:p>
            <a:pPr algn="ctr" fontAlgn="auto">
              <a:spcBef>
                <a:spcPts val="0"/>
              </a:spcBef>
              <a:spcAft>
                <a:spcPts val="0"/>
              </a:spcAft>
              <a:defRPr/>
            </a:pPr>
            <a:endParaRPr lang="ru-RU" dirty="0"/>
          </a:p>
          <a:p>
            <a:pPr algn="ctr" fontAlgn="auto">
              <a:spcBef>
                <a:spcPts val="0"/>
              </a:spcBef>
              <a:spcAft>
                <a:spcPts val="0"/>
              </a:spcAft>
              <a:defRPr/>
            </a:pPr>
            <a:endParaRPr lang="ru-RU" dirty="0"/>
          </a:p>
          <a:p>
            <a:pPr algn="ctr" fontAlgn="auto">
              <a:spcBef>
                <a:spcPts val="0"/>
              </a:spcBef>
              <a:spcAft>
                <a:spcPts val="0"/>
              </a:spcAft>
              <a:defRPr/>
            </a:pPr>
            <a:endParaRPr lang="ru-RU" dirty="0"/>
          </a:p>
          <a:p>
            <a:pPr algn="ctr" fontAlgn="auto">
              <a:spcBef>
                <a:spcPts val="0"/>
              </a:spcBef>
              <a:spcAft>
                <a:spcPts val="0"/>
              </a:spcAft>
              <a:defRPr/>
            </a:pPr>
            <a:endParaRPr lang="ru-RU" dirty="0"/>
          </a:p>
          <a:p>
            <a:pPr algn="ctr" fontAlgn="auto">
              <a:spcBef>
                <a:spcPts val="0"/>
              </a:spcBef>
              <a:spcAft>
                <a:spcPts val="0"/>
              </a:spcAft>
              <a:defRPr/>
            </a:pPr>
            <a:endParaRPr lang="ru-RU" dirty="0"/>
          </a:p>
          <a:p>
            <a:pPr algn="ctr" fontAlgn="auto">
              <a:spcBef>
                <a:spcPts val="0"/>
              </a:spcBef>
              <a:spcAft>
                <a:spcPts val="0"/>
              </a:spcAft>
              <a:defRPr/>
            </a:pPr>
            <a:endParaRPr lang="ru-RU" dirty="0"/>
          </a:p>
          <a:p>
            <a:pPr algn="ctr" fontAlgn="auto">
              <a:spcBef>
                <a:spcPts val="0"/>
              </a:spcBef>
              <a:spcAft>
                <a:spcPts val="0"/>
              </a:spcAft>
              <a:defRPr/>
            </a:pPr>
            <a:endParaRPr lang="ru-RU" dirty="0"/>
          </a:p>
          <a:p>
            <a:pPr algn="ctr" fontAlgn="auto">
              <a:spcBef>
                <a:spcPts val="0"/>
              </a:spcBef>
              <a:spcAft>
                <a:spcPts val="0"/>
              </a:spcAft>
              <a:defRPr/>
            </a:pPr>
            <a:endParaRPr lang="ru-RU" dirty="0"/>
          </a:p>
          <a:p>
            <a:pPr algn="ctr" fontAlgn="auto">
              <a:spcBef>
                <a:spcPts val="0"/>
              </a:spcBef>
              <a:spcAft>
                <a:spcPts val="0"/>
              </a:spcAft>
              <a:defRPr/>
            </a:pPr>
            <a:endParaRPr lang="ru-RU" dirty="0"/>
          </a:p>
        </p:txBody>
      </p:sp>
      <p:sp>
        <p:nvSpPr>
          <p:cNvPr id="6" name="Скругленный прямоугольник 5"/>
          <p:cNvSpPr/>
          <p:nvPr/>
        </p:nvSpPr>
        <p:spPr>
          <a:xfrm>
            <a:off x="5000628" y="1412776"/>
            <a:ext cx="3643338" cy="2857520"/>
          </a:xfrm>
          <a:prstGeom prst="roundRect">
            <a:avLst/>
          </a:prstGeom>
          <a:solidFill>
            <a:schemeClr val="accent3">
              <a:lumMod val="40000"/>
              <a:lumOff val="60000"/>
            </a:schemeClr>
          </a:solidFill>
          <a:ln w="57150">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7" name="Скругленный прямоугольник 6"/>
          <p:cNvSpPr/>
          <p:nvPr/>
        </p:nvSpPr>
        <p:spPr>
          <a:xfrm>
            <a:off x="785786" y="1571612"/>
            <a:ext cx="3571900" cy="428628"/>
          </a:xfrm>
          <a:prstGeom prst="roundRect">
            <a:avLst/>
          </a:prstGeom>
          <a:solidFill>
            <a:srgbClr val="FF0000"/>
          </a:solidFill>
          <a:ln w="38100">
            <a:solidFill>
              <a:srgbClr val="C00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a:t>дефицит</a:t>
            </a:r>
          </a:p>
        </p:txBody>
      </p:sp>
      <p:sp>
        <p:nvSpPr>
          <p:cNvPr id="8" name="Скругленный прямоугольник 7"/>
          <p:cNvSpPr/>
          <p:nvPr/>
        </p:nvSpPr>
        <p:spPr>
          <a:xfrm>
            <a:off x="5072066" y="1500174"/>
            <a:ext cx="3500462" cy="428628"/>
          </a:xfrm>
          <a:prstGeom prst="roundRect">
            <a:avLst/>
          </a:prstGeom>
          <a:solidFill>
            <a:srgbClr val="92D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err="1">
                <a:solidFill>
                  <a:schemeClr val="tx1"/>
                </a:solidFill>
              </a:rPr>
              <a:t>профицит</a:t>
            </a:r>
            <a:endParaRPr lang="ru-RU" b="1" dirty="0">
              <a:solidFill>
                <a:schemeClr val="tx1"/>
              </a:solidFill>
            </a:endParaRPr>
          </a:p>
        </p:txBody>
      </p:sp>
      <p:sp>
        <p:nvSpPr>
          <p:cNvPr id="9" name="Скругленный прямоугольник 8"/>
          <p:cNvSpPr/>
          <p:nvPr/>
        </p:nvSpPr>
        <p:spPr>
          <a:xfrm>
            <a:off x="1000100" y="2214554"/>
            <a:ext cx="3143272" cy="571504"/>
          </a:xfrm>
          <a:prstGeom prst="roundRect">
            <a:avLst/>
          </a:prstGeom>
          <a:solidFill>
            <a:schemeClr val="accent2">
              <a:lumMod val="20000"/>
              <a:lumOff val="80000"/>
            </a:schemeClr>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1600" b="1" dirty="0">
                <a:solidFill>
                  <a:schemeClr val="tx1"/>
                </a:solidFill>
              </a:rPr>
              <a:t>Накопленные резервы</a:t>
            </a:r>
          </a:p>
        </p:txBody>
      </p:sp>
      <p:sp>
        <p:nvSpPr>
          <p:cNvPr id="10" name="Скругленный прямоугольник 9"/>
          <p:cNvSpPr/>
          <p:nvPr/>
        </p:nvSpPr>
        <p:spPr>
          <a:xfrm>
            <a:off x="1000100" y="3000372"/>
            <a:ext cx="3143272" cy="714380"/>
          </a:xfrm>
          <a:prstGeom prst="roundRect">
            <a:avLst/>
          </a:prstGeom>
          <a:solidFill>
            <a:schemeClr val="accent2">
              <a:lumMod val="20000"/>
              <a:lumOff val="80000"/>
            </a:schemeClr>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1600" b="1" dirty="0">
                <a:solidFill>
                  <a:schemeClr val="tx1"/>
                </a:solidFill>
              </a:rPr>
              <a:t>Государственный долг</a:t>
            </a:r>
          </a:p>
        </p:txBody>
      </p:sp>
      <p:sp>
        <p:nvSpPr>
          <p:cNvPr id="11" name="Скругленный прямоугольник 10"/>
          <p:cNvSpPr/>
          <p:nvPr/>
        </p:nvSpPr>
        <p:spPr>
          <a:xfrm>
            <a:off x="5357818" y="2143116"/>
            <a:ext cx="2928958" cy="571504"/>
          </a:xfrm>
          <a:prstGeom prst="roundRect">
            <a:avLst/>
          </a:prstGeom>
          <a:solidFill>
            <a:schemeClr val="accent3">
              <a:lumMod val="20000"/>
              <a:lumOff val="80000"/>
            </a:schemeClr>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1600" dirty="0">
                <a:solidFill>
                  <a:schemeClr val="tx1"/>
                </a:solidFill>
              </a:rPr>
              <a:t>Накопленные резервы</a:t>
            </a:r>
          </a:p>
        </p:txBody>
      </p:sp>
      <p:sp>
        <p:nvSpPr>
          <p:cNvPr id="12" name="Скругленный прямоугольник 11"/>
          <p:cNvSpPr/>
          <p:nvPr/>
        </p:nvSpPr>
        <p:spPr>
          <a:xfrm>
            <a:off x="5357818" y="3071810"/>
            <a:ext cx="2928958" cy="642942"/>
          </a:xfrm>
          <a:prstGeom prst="roundRect">
            <a:avLst/>
          </a:prstGeom>
          <a:solidFill>
            <a:schemeClr val="accent3">
              <a:lumMod val="20000"/>
              <a:lumOff val="80000"/>
            </a:schemeClr>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sz="1600" dirty="0">
                <a:solidFill>
                  <a:schemeClr val="tx1"/>
                </a:solidFill>
              </a:rPr>
              <a:t>Государственный долг</a:t>
            </a:r>
          </a:p>
        </p:txBody>
      </p:sp>
      <p:sp>
        <p:nvSpPr>
          <p:cNvPr id="13" name="Стрелка вниз 12"/>
          <p:cNvSpPr/>
          <p:nvPr/>
        </p:nvSpPr>
        <p:spPr>
          <a:xfrm>
            <a:off x="3571868" y="2357430"/>
            <a:ext cx="285752" cy="285752"/>
          </a:xfrm>
          <a:prstGeom prst="downArrow">
            <a:avLst/>
          </a:prstGeom>
          <a:solidFill>
            <a:srgbClr val="FF0000"/>
          </a:solidFill>
          <a:ln>
            <a:solidFill>
              <a:srgbClr val="C00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4" name="Стрелка вверх 13"/>
          <p:cNvSpPr/>
          <p:nvPr/>
        </p:nvSpPr>
        <p:spPr>
          <a:xfrm>
            <a:off x="3571868" y="3143248"/>
            <a:ext cx="285752" cy="357190"/>
          </a:xfrm>
          <a:prstGeom prst="upArrow">
            <a:avLst/>
          </a:prstGeom>
          <a:solidFill>
            <a:srgbClr val="FF0000"/>
          </a:solidFill>
          <a:ln>
            <a:solidFill>
              <a:srgbClr val="C00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5" name="Стрелка вверх 14"/>
          <p:cNvSpPr/>
          <p:nvPr/>
        </p:nvSpPr>
        <p:spPr>
          <a:xfrm>
            <a:off x="7786710" y="2285992"/>
            <a:ext cx="214314" cy="285752"/>
          </a:xfrm>
          <a:prstGeom prst="upArrow">
            <a:avLst/>
          </a:prstGeom>
          <a:solidFill>
            <a:srgbClr val="92D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6" name="Стрелка вниз 15"/>
          <p:cNvSpPr/>
          <p:nvPr/>
        </p:nvSpPr>
        <p:spPr>
          <a:xfrm>
            <a:off x="7786710" y="3214686"/>
            <a:ext cx="214314" cy="285752"/>
          </a:xfrm>
          <a:prstGeom prst="downArrow">
            <a:avLst/>
          </a:prstGeom>
          <a:solidFill>
            <a:srgbClr val="92D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Содержимое 2"/>
          <p:cNvSpPr>
            <a:spLocks noGrp="1"/>
          </p:cNvSpPr>
          <p:nvPr>
            <p:ph idx="1"/>
          </p:nvPr>
        </p:nvSpPr>
        <p:spPr>
          <a:xfrm>
            <a:off x="1000125" y="1143000"/>
            <a:ext cx="7686675" cy="4876800"/>
          </a:xfrm>
        </p:spPr>
        <p:txBody>
          <a:bodyPr/>
          <a:lstStyle/>
          <a:p>
            <a:pPr>
              <a:buFont typeface="Wingdings 2" pitchFamily="18" charset="2"/>
              <a:buNone/>
            </a:pPr>
            <a:r>
              <a:rPr lang="ru-RU" altLang="ru-RU" sz="800" smtClean="0"/>
              <a:t>	</a:t>
            </a:r>
          </a:p>
          <a:p>
            <a:endParaRPr lang="ru-RU" altLang="ru-RU" sz="800" smtClean="0"/>
          </a:p>
          <a:p>
            <a:endParaRPr lang="ru-RU" altLang="ru-RU" sz="800" smtClean="0"/>
          </a:p>
        </p:txBody>
      </p:sp>
      <p:sp>
        <p:nvSpPr>
          <p:cNvPr id="30722" name="Заголовок 1"/>
          <p:cNvSpPr>
            <a:spLocks noGrp="1"/>
          </p:cNvSpPr>
          <p:nvPr>
            <p:ph type="title"/>
          </p:nvPr>
        </p:nvSpPr>
        <p:spPr>
          <a:xfrm>
            <a:off x="928688" y="274638"/>
            <a:ext cx="7758112" cy="511175"/>
          </a:xfrm>
        </p:spPr>
        <p:txBody>
          <a:bodyPr>
            <a:normAutofit fontScale="90000"/>
          </a:bodyPr>
          <a:lstStyle/>
          <a:p>
            <a:r>
              <a:rPr lang="ru-RU" altLang="ru-RU" sz="1400" b="1" dirty="0" smtClean="0"/>
              <a:t>Основные показатели социально-экономического развития поселения на </a:t>
            </a:r>
            <a:r>
              <a:rPr lang="ru-RU" altLang="ru-RU" sz="1400" b="1" dirty="0" smtClean="0"/>
              <a:t>2023-2025 </a:t>
            </a:r>
            <a:r>
              <a:rPr lang="ru-RU" altLang="ru-RU" sz="1400" b="1" dirty="0" smtClean="0"/>
              <a:t>годы</a:t>
            </a:r>
            <a:br>
              <a:rPr lang="ru-RU" altLang="ru-RU" sz="1400" b="1" dirty="0" smtClean="0"/>
            </a:br>
            <a:endParaRPr lang="ru-RU" altLang="ru-RU" sz="1400" dirty="0" smtClean="0"/>
          </a:p>
        </p:txBody>
      </p:sp>
      <p:graphicFrame>
        <p:nvGraphicFramePr>
          <p:cNvPr id="2" name="Таблица 1"/>
          <p:cNvGraphicFramePr>
            <a:graphicFrameLocks noGrp="1"/>
          </p:cNvGraphicFramePr>
          <p:nvPr>
            <p:extLst>
              <p:ext uri="{D42A27DB-BD31-4B8C-83A1-F6EECF244321}">
                <p14:modId xmlns:p14="http://schemas.microsoft.com/office/powerpoint/2010/main" val="4003449849"/>
              </p:ext>
            </p:extLst>
          </p:nvPr>
        </p:nvGraphicFramePr>
        <p:xfrm>
          <a:off x="323529" y="908720"/>
          <a:ext cx="8496944" cy="5616624"/>
        </p:xfrm>
        <a:graphic>
          <a:graphicData uri="http://schemas.openxmlformats.org/drawingml/2006/table">
            <a:tbl>
              <a:tblPr>
                <a:tableStyleId>{5C22544A-7EE6-4342-B048-85BDC9FD1C3A}</a:tableStyleId>
              </a:tblPr>
              <a:tblGrid>
                <a:gridCol w="4068203"/>
                <a:gridCol w="874464"/>
                <a:gridCol w="944986"/>
                <a:gridCol w="802181"/>
                <a:gridCol w="932646"/>
                <a:gridCol w="874464"/>
              </a:tblGrid>
              <a:tr h="576064">
                <a:tc>
                  <a:txBody>
                    <a:bodyPr/>
                    <a:lstStyle/>
                    <a:p>
                      <a:pPr algn="ctr">
                        <a:spcAft>
                          <a:spcPts val="0"/>
                        </a:spcAft>
                      </a:pPr>
                      <a:r>
                        <a:rPr lang="ru-RU" sz="1400" dirty="0">
                          <a:effectLst/>
                        </a:rPr>
                        <a:t>Показатель, единица измерения</a:t>
                      </a:r>
                      <a:endParaRPr lang="ru-RU" sz="1400" dirty="0">
                        <a:effectLst/>
                        <a:latin typeface="Times New Roman"/>
                        <a:ea typeface="Times New Roman"/>
                      </a:endParaRPr>
                    </a:p>
                  </a:txBody>
                  <a:tcPr marL="68580" marR="68580" marT="0" marB="0"/>
                </a:tc>
                <a:tc>
                  <a:txBody>
                    <a:bodyPr/>
                    <a:lstStyle/>
                    <a:p>
                      <a:pPr>
                        <a:spcAft>
                          <a:spcPts val="0"/>
                        </a:spcAft>
                      </a:pPr>
                      <a:r>
                        <a:rPr lang="ru-RU" sz="1400" dirty="0" smtClean="0">
                          <a:effectLst/>
                        </a:rPr>
                        <a:t>2022год</a:t>
                      </a:r>
                      <a:endParaRPr lang="ru-RU" sz="1400" dirty="0">
                        <a:effectLst/>
                      </a:endParaRPr>
                    </a:p>
                    <a:p>
                      <a:pPr algn="ctr">
                        <a:spcAft>
                          <a:spcPts val="0"/>
                        </a:spcAft>
                      </a:pPr>
                      <a:r>
                        <a:rPr lang="ru-RU" sz="1400" dirty="0">
                          <a:effectLst/>
                        </a:rPr>
                        <a:t>прогноз</a:t>
                      </a:r>
                      <a:endParaRPr lang="ru-RU" sz="1400" dirty="0">
                        <a:effectLst/>
                        <a:latin typeface="Times New Roman"/>
                        <a:ea typeface="Times New Roman"/>
                      </a:endParaRPr>
                    </a:p>
                  </a:txBody>
                  <a:tcPr marL="68580" marR="68580" marT="0" marB="0"/>
                </a:tc>
                <a:tc>
                  <a:txBody>
                    <a:bodyPr/>
                    <a:lstStyle/>
                    <a:p>
                      <a:pPr algn="ctr">
                        <a:spcAft>
                          <a:spcPts val="0"/>
                        </a:spcAft>
                      </a:pPr>
                      <a:r>
                        <a:rPr lang="ru-RU" sz="1400" dirty="0" smtClean="0">
                          <a:effectLst/>
                        </a:rPr>
                        <a:t>2023</a:t>
                      </a:r>
                      <a:endParaRPr lang="ru-RU" sz="1400" dirty="0">
                        <a:effectLst/>
                      </a:endParaRPr>
                    </a:p>
                    <a:p>
                      <a:pPr algn="ctr">
                        <a:spcAft>
                          <a:spcPts val="0"/>
                        </a:spcAft>
                      </a:pPr>
                      <a:r>
                        <a:rPr lang="ru-RU" sz="1400" dirty="0">
                          <a:effectLst/>
                        </a:rPr>
                        <a:t>прогноз</a:t>
                      </a:r>
                      <a:endParaRPr lang="ru-RU" sz="1400" dirty="0">
                        <a:effectLst/>
                        <a:latin typeface="Times New Roman"/>
                        <a:ea typeface="Times New Roman"/>
                      </a:endParaRPr>
                    </a:p>
                  </a:txBody>
                  <a:tcPr marL="68580" marR="68580" marT="0" marB="0"/>
                </a:tc>
                <a:tc>
                  <a:txBody>
                    <a:bodyPr/>
                    <a:lstStyle/>
                    <a:p>
                      <a:pPr algn="ctr">
                        <a:spcAft>
                          <a:spcPts val="0"/>
                        </a:spcAft>
                      </a:pPr>
                      <a:r>
                        <a:rPr lang="ru-RU" sz="1400" dirty="0" smtClean="0">
                          <a:effectLst/>
                        </a:rPr>
                        <a:t>2023 </a:t>
                      </a:r>
                      <a:r>
                        <a:rPr lang="ru-RU" sz="1400" dirty="0">
                          <a:effectLst/>
                        </a:rPr>
                        <a:t>год в % к </a:t>
                      </a:r>
                      <a:r>
                        <a:rPr lang="ru-RU" sz="1400" dirty="0" smtClean="0">
                          <a:effectLst/>
                        </a:rPr>
                        <a:t>2022 </a:t>
                      </a:r>
                      <a:r>
                        <a:rPr lang="ru-RU" sz="1400" dirty="0">
                          <a:effectLst/>
                        </a:rPr>
                        <a:t>году</a:t>
                      </a:r>
                      <a:endParaRPr lang="ru-RU" sz="1400" dirty="0">
                        <a:effectLst/>
                        <a:latin typeface="Times New Roman"/>
                        <a:ea typeface="Times New Roman"/>
                      </a:endParaRPr>
                    </a:p>
                  </a:txBody>
                  <a:tcPr marL="68580" marR="68580" marT="0" marB="0"/>
                </a:tc>
                <a:tc>
                  <a:txBody>
                    <a:bodyPr/>
                    <a:lstStyle/>
                    <a:p>
                      <a:pPr algn="ctr">
                        <a:spcAft>
                          <a:spcPts val="0"/>
                        </a:spcAft>
                      </a:pPr>
                      <a:r>
                        <a:rPr lang="ru-RU" sz="1400" dirty="0" smtClean="0">
                          <a:effectLst/>
                        </a:rPr>
                        <a:t>2024</a:t>
                      </a:r>
                      <a:endParaRPr lang="ru-RU" sz="1400" dirty="0">
                        <a:effectLst/>
                      </a:endParaRPr>
                    </a:p>
                    <a:p>
                      <a:pPr algn="ctr">
                        <a:spcAft>
                          <a:spcPts val="0"/>
                        </a:spcAft>
                      </a:pPr>
                      <a:r>
                        <a:rPr lang="ru-RU" sz="1400" dirty="0">
                          <a:effectLst/>
                        </a:rPr>
                        <a:t>прогноз</a:t>
                      </a:r>
                      <a:endParaRPr lang="ru-RU" sz="1400" dirty="0">
                        <a:effectLst/>
                        <a:latin typeface="Times New Roman"/>
                        <a:ea typeface="Times New Roman"/>
                      </a:endParaRPr>
                    </a:p>
                  </a:txBody>
                  <a:tcPr marL="68580" marR="68580" marT="0" marB="0"/>
                </a:tc>
                <a:tc>
                  <a:txBody>
                    <a:bodyPr/>
                    <a:lstStyle/>
                    <a:p>
                      <a:pPr algn="ctr">
                        <a:spcAft>
                          <a:spcPts val="0"/>
                        </a:spcAft>
                      </a:pPr>
                      <a:r>
                        <a:rPr lang="ru-RU" sz="1400" dirty="0" smtClean="0">
                          <a:effectLst/>
                        </a:rPr>
                        <a:t>2024 </a:t>
                      </a:r>
                      <a:r>
                        <a:rPr lang="ru-RU" sz="1400" dirty="0">
                          <a:effectLst/>
                        </a:rPr>
                        <a:t>год в % к </a:t>
                      </a:r>
                      <a:r>
                        <a:rPr lang="ru-RU" sz="1400" dirty="0" smtClean="0">
                          <a:effectLst/>
                        </a:rPr>
                        <a:t>2023 </a:t>
                      </a:r>
                      <a:r>
                        <a:rPr lang="ru-RU" sz="1400" dirty="0">
                          <a:effectLst/>
                        </a:rPr>
                        <a:t>году</a:t>
                      </a:r>
                      <a:endParaRPr lang="ru-RU" sz="1400" dirty="0">
                        <a:effectLst/>
                        <a:latin typeface="Times New Roman"/>
                        <a:ea typeface="Times New Roman"/>
                      </a:endParaRPr>
                    </a:p>
                  </a:txBody>
                  <a:tcPr marL="68580" marR="68580" marT="0" marB="0"/>
                </a:tc>
              </a:tr>
              <a:tr h="514712">
                <a:tc>
                  <a:txBody>
                    <a:bodyPr/>
                    <a:lstStyle/>
                    <a:p>
                      <a:pPr algn="ctr">
                        <a:spcAft>
                          <a:spcPts val="0"/>
                        </a:spcAft>
                      </a:pPr>
                      <a:r>
                        <a:rPr lang="ru-RU" sz="1200">
                          <a:solidFill>
                            <a:srgbClr val="000000"/>
                          </a:solidFill>
                          <a:effectLst/>
                          <a:latin typeface="Times New Roman"/>
                          <a:ea typeface="Times New Roman"/>
                        </a:rPr>
                        <a:t>Показатель, единица измерения</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solidFill>
                            <a:srgbClr val="000000"/>
                          </a:solidFill>
                          <a:effectLst/>
                          <a:latin typeface="Times New Roman"/>
                          <a:ea typeface="Times New Roman"/>
                        </a:rPr>
                        <a:t>2023 год</a:t>
                      </a:r>
                      <a:endParaRPr lang="ru-RU" sz="1200">
                        <a:effectLst/>
                        <a:latin typeface="Times New Roman"/>
                        <a:ea typeface="Times New Roman"/>
                      </a:endParaRPr>
                    </a:p>
                    <a:p>
                      <a:pPr algn="ctr">
                        <a:spcAft>
                          <a:spcPts val="0"/>
                        </a:spcAft>
                      </a:pPr>
                      <a:r>
                        <a:rPr lang="ru-RU" sz="1200">
                          <a:solidFill>
                            <a:srgbClr val="000000"/>
                          </a:solidFill>
                          <a:effectLst/>
                          <a:latin typeface="Times New Roman"/>
                          <a:ea typeface="Times New Roman"/>
                        </a:rPr>
                        <a:t>прогноз</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solidFill>
                            <a:srgbClr val="000000"/>
                          </a:solidFill>
                          <a:effectLst/>
                          <a:latin typeface="Times New Roman"/>
                          <a:ea typeface="Times New Roman"/>
                        </a:rPr>
                        <a:t>2024 год</a:t>
                      </a:r>
                      <a:endParaRPr lang="ru-RU" sz="1200">
                        <a:effectLst/>
                        <a:latin typeface="Times New Roman"/>
                        <a:ea typeface="Times New Roman"/>
                      </a:endParaRPr>
                    </a:p>
                    <a:p>
                      <a:pPr algn="ctr">
                        <a:spcAft>
                          <a:spcPts val="0"/>
                        </a:spcAft>
                      </a:pPr>
                      <a:r>
                        <a:rPr lang="ru-RU" sz="1200">
                          <a:solidFill>
                            <a:srgbClr val="000000"/>
                          </a:solidFill>
                          <a:effectLst/>
                          <a:latin typeface="Times New Roman"/>
                          <a:ea typeface="Times New Roman"/>
                        </a:rPr>
                        <a:t>прогноз</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solidFill>
                            <a:srgbClr val="000000"/>
                          </a:solidFill>
                          <a:effectLst/>
                          <a:latin typeface="Times New Roman"/>
                          <a:ea typeface="Times New Roman"/>
                        </a:rPr>
                        <a:t>2024 год в % к 2023 году</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solidFill>
                            <a:srgbClr val="000000"/>
                          </a:solidFill>
                          <a:effectLst/>
                          <a:latin typeface="Times New Roman"/>
                          <a:ea typeface="Times New Roman"/>
                        </a:rPr>
                        <a:t>2025 год</a:t>
                      </a:r>
                      <a:endParaRPr lang="ru-RU" sz="1200">
                        <a:effectLst/>
                        <a:latin typeface="Times New Roman"/>
                        <a:ea typeface="Times New Roman"/>
                      </a:endParaRPr>
                    </a:p>
                    <a:p>
                      <a:pPr algn="ctr">
                        <a:spcAft>
                          <a:spcPts val="0"/>
                        </a:spcAft>
                      </a:pPr>
                      <a:r>
                        <a:rPr lang="ru-RU" sz="1200">
                          <a:solidFill>
                            <a:srgbClr val="000000"/>
                          </a:solidFill>
                          <a:effectLst/>
                          <a:latin typeface="Times New Roman"/>
                          <a:ea typeface="Times New Roman"/>
                        </a:rPr>
                        <a:t>прогноз</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latin typeface="Times New Roman"/>
                          <a:ea typeface="Times New Roman"/>
                        </a:rPr>
                        <a:t>2025 год в % к 2024 году</a:t>
                      </a:r>
                    </a:p>
                  </a:txBody>
                  <a:tcPr marL="68580" marR="68580" marT="0" marB="0" anchor="ctr"/>
                </a:tc>
              </a:tr>
              <a:tr h="525961">
                <a:tc>
                  <a:txBody>
                    <a:bodyPr/>
                    <a:lstStyle/>
                    <a:p>
                      <a:pPr>
                        <a:spcAft>
                          <a:spcPts val="0"/>
                        </a:spcAft>
                      </a:pPr>
                      <a:r>
                        <a:rPr lang="ru-RU" sz="1200">
                          <a:solidFill>
                            <a:srgbClr val="000000"/>
                          </a:solidFill>
                          <a:effectLst/>
                          <a:latin typeface="Times New Roman"/>
                          <a:ea typeface="Times New Roman"/>
                        </a:rPr>
                        <a:t>Среднегодовая численность постоянного населения – всего,  тыс. чел.</a:t>
                      </a:r>
                      <a:endParaRPr lang="ru-RU" sz="1200">
                        <a:effectLst/>
                        <a:latin typeface="Times New Roman"/>
                        <a:ea typeface="Times New Roman"/>
                      </a:endParaRPr>
                    </a:p>
                  </a:txBody>
                  <a:tcPr marL="68580" marR="68580" marT="0" marB="0"/>
                </a:tc>
                <a:tc>
                  <a:txBody>
                    <a:bodyPr/>
                    <a:lstStyle/>
                    <a:p>
                      <a:pPr algn="r">
                        <a:spcAft>
                          <a:spcPts val="0"/>
                        </a:spcAft>
                      </a:pPr>
                      <a:r>
                        <a:rPr lang="ru-RU" sz="1200">
                          <a:solidFill>
                            <a:srgbClr val="000000"/>
                          </a:solidFill>
                          <a:effectLst/>
                          <a:latin typeface="Times New Roman"/>
                          <a:ea typeface="Times New Roman"/>
                        </a:rPr>
                        <a:t>7,700</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7,747</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100,6</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7,747</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100,0</a:t>
                      </a:r>
                      <a:endParaRPr lang="ru-RU" sz="1200">
                        <a:effectLst/>
                        <a:latin typeface="Times New Roman"/>
                        <a:ea typeface="Times New Roman"/>
                      </a:endParaRPr>
                    </a:p>
                  </a:txBody>
                  <a:tcPr marL="68580" marR="68580" marT="0" marB="0" anchor="ctr"/>
                </a:tc>
              </a:tr>
              <a:tr h="496502">
                <a:tc>
                  <a:txBody>
                    <a:bodyPr/>
                    <a:lstStyle/>
                    <a:p>
                      <a:pPr>
                        <a:spcAft>
                          <a:spcPts val="0"/>
                        </a:spcAft>
                      </a:pPr>
                      <a:r>
                        <a:rPr lang="ru-RU" sz="1200">
                          <a:solidFill>
                            <a:srgbClr val="000000"/>
                          </a:solidFill>
                          <a:effectLst/>
                          <a:latin typeface="Times New Roman"/>
                          <a:ea typeface="Times New Roman"/>
                        </a:rPr>
                        <a:t>Среднедушевой денежный доход на одного жителя, тыс. руб.</a:t>
                      </a:r>
                      <a:endParaRPr lang="ru-RU" sz="1200">
                        <a:effectLst/>
                        <a:latin typeface="Times New Roman"/>
                        <a:ea typeface="Times New Roman"/>
                      </a:endParaRPr>
                    </a:p>
                  </a:txBody>
                  <a:tcPr marL="68580" marR="68580" marT="0" marB="0"/>
                </a:tc>
                <a:tc>
                  <a:txBody>
                    <a:bodyPr/>
                    <a:lstStyle/>
                    <a:p>
                      <a:pPr algn="r">
                        <a:spcAft>
                          <a:spcPts val="0"/>
                        </a:spcAft>
                      </a:pPr>
                      <a:r>
                        <a:rPr lang="ru-RU" sz="1200">
                          <a:solidFill>
                            <a:srgbClr val="000000"/>
                          </a:solidFill>
                          <a:effectLst/>
                          <a:latin typeface="Times New Roman"/>
                          <a:ea typeface="Times New Roman"/>
                        </a:rPr>
                        <a:t>7,64</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7,69</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100,7</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7,72</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100,4</a:t>
                      </a:r>
                      <a:endParaRPr lang="ru-RU" sz="1200">
                        <a:effectLst/>
                        <a:latin typeface="Times New Roman"/>
                        <a:ea typeface="Times New Roman"/>
                      </a:endParaRPr>
                    </a:p>
                  </a:txBody>
                  <a:tcPr marL="68580" marR="68580" marT="0" marB="0" anchor="ctr"/>
                </a:tc>
              </a:tr>
              <a:tr h="521433">
                <a:tc>
                  <a:txBody>
                    <a:bodyPr/>
                    <a:lstStyle/>
                    <a:p>
                      <a:pPr>
                        <a:spcAft>
                          <a:spcPts val="0"/>
                        </a:spcAft>
                      </a:pPr>
                      <a:r>
                        <a:rPr lang="ru-RU" sz="1200">
                          <a:solidFill>
                            <a:srgbClr val="000000"/>
                          </a:solidFill>
                          <a:effectLst/>
                          <a:latin typeface="Times New Roman"/>
                          <a:ea typeface="Times New Roman"/>
                        </a:rPr>
                        <a:t>Номинальная начисленная среднемесячная заработная плата, тыс. руб.</a:t>
                      </a:r>
                      <a:endParaRPr lang="ru-RU" sz="1200">
                        <a:effectLst/>
                        <a:latin typeface="Times New Roman"/>
                        <a:ea typeface="Times New Roman"/>
                      </a:endParaRPr>
                    </a:p>
                  </a:txBody>
                  <a:tcPr marL="68580" marR="68580" marT="0" marB="0"/>
                </a:tc>
                <a:tc>
                  <a:txBody>
                    <a:bodyPr/>
                    <a:lstStyle/>
                    <a:p>
                      <a:pPr algn="r">
                        <a:spcAft>
                          <a:spcPts val="0"/>
                        </a:spcAft>
                      </a:pPr>
                      <a:r>
                        <a:rPr lang="ru-RU" sz="1200">
                          <a:solidFill>
                            <a:srgbClr val="000000"/>
                          </a:solidFill>
                          <a:effectLst/>
                          <a:latin typeface="Times New Roman"/>
                          <a:ea typeface="Times New Roman"/>
                        </a:rPr>
                        <a:t>24,59</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25,32</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103,0</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25,73</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101,6</a:t>
                      </a:r>
                      <a:endParaRPr lang="ru-RU" sz="1200">
                        <a:effectLst/>
                        <a:latin typeface="Times New Roman"/>
                        <a:ea typeface="Times New Roman"/>
                      </a:endParaRPr>
                    </a:p>
                  </a:txBody>
                  <a:tcPr marL="68580" marR="68580" marT="0" marB="0" anchor="ctr"/>
                </a:tc>
              </a:tr>
              <a:tr h="521433">
                <a:tc>
                  <a:txBody>
                    <a:bodyPr/>
                    <a:lstStyle/>
                    <a:p>
                      <a:pPr>
                        <a:spcAft>
                          <a:spcPts val="0"/>
                        </a:spcAft>
                      </a:pPr>
                      <a:r>
                        <a:rPr lang="ru-RU" sz="1200">
                          <a:solidFill>
                            <a:srgbClr val="000000"/>
                          </a:solidFill>
                          <a:effectLst/>
                          <a:latin typeface="Times New Roman"/>
                          <a:ea typeface="Times New Roman"/>
                        </a:rPr>
                        <a:t>Среднемесячные доходы занятых в личных подсобных хозяйствах, тыс. руб.</a:t>
                      </a:r>
                      <a:endParaRPr lang="ru-RU" sz="1200">
                        <a:effectLst/>
                        <a:latin typeface="Times New Roman"/>
                        <a:ea typeface="Times New Roman"/>
                      </a:endParaRPr>
                    </a:p>
                  </a:txBody>
                  <a:tcPr marL="68580" marR="68580" marT="0" marB="0"/>
                </a:tc>
                <a:tc>
                  <a:txBody>
                    <a:bodyPr/>
                    <a:lstStyle/>
                    <a:p>
                      <a:pPr algn="r">
                        <a:spcAft>
                          <a:spcPts val="0"/>
                        </a:spcAft>
                      </a:pPr>
                      <a:r>
                        <a:rPr lang="ru-RU" sz="1200">
                          <a:solidFill>
                            <a:srgbClr val="000000"/>
                          </a:solidFill>
                          <a:effectLst/>
                          <a:latin typeface="Times New Roman"/>
                          <a:ea typeface="Times New Roman"/>
                        </a:rPr>
                        <a:t>5,5</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5,5</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100,0</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5,5</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100,0</a:t>
                      </a:r>
                      <a:endParaRPr lang="ru-RU" sz="1200">
                        <a:effectLst/>
                        <a:latin typeface="Times New Roman"/>
                        <a:ea typeface="Times New Roman"/>
                      </a:endParaRPr>
                    </a:p>
                  </a:txBody>
                  <a:tcPr marL="68580" marR="68580" marT="0" marB="0" anchor="ctr"/>
                </a:tc>
              </a:tr>
              <a:tr h="262527">
                <a:tc>
                  <a:txBody>
                    <a:bodyPr/>
                    <a:lstStyle/>
                    <a:p>
                      <a:pPr>
                        <a:spcAft>
                          <a:spcPts val="0"/>
                        </a:spcAft>
                      </a:pPr>
                      <a:r>
                        <a:rPr lang="ru-RU" sz="1200">
                          <a:solidFill>
                            <a:srgbClr val="000000"/>
                          </a:solidFill>
                          <a:effectLst/>
                          <a:latin typeface="Times New Roman"/>
                          <a:ea typeface="Times New Roman"/>
                        </a:rPr>
                        <a:t>Прибыль прибыльных предприятий, тыс. рублей</a:t>
                      </a:r>
                      <a:endParaRPr lang="ru-RU" sz="1200">
                        <a:effectLst/>
                        <a:latin typeface="Times New Roman"/>
                        <a:ea typeface="Times New Roman"/>
                      </a:endParaRPr>
                    </a:p>
                  </a:txBody>
                  <a:tcPr marL="68580" marR="68580" marT="0" marB="0"/>
                </a:tc>
                <a:tc>
                  <a:txBody>
                    <a:bodyPr/>
                    <a:lstStyle/>
                    <a:p>
                      <a:pPr algn="r">
                        <a:spcAft>
                          <a:spcPts val="0"/>
                        </a:spcAft>
                      </a:pPr>
                      <a:r>
                        <a:rPr lang="ru-RU" sz="1200">
                          <a:solidFill>
                            <a:srgbClr val="000000"/>
                          </a:solidFill>
                          <a:effectLst/>
                          <a:latin typeface="Times New Roman"/>
                          <a:ea typeface="Times New Roman"/>
                        </a:rPr>
                        <a:t>687 877</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689 068</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100,2</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692 693</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100,5</a:t>
                      </a:r>
                      <a:endParaRPr lang="ru-RU" sz="1200">
                        <a:effectLst/>
                        <a:latin typeface="Times New Roman"/>
                        <a:ea typeface="Times New Roman"/>
                      </a:endParaRPr>
                    </a:p>
                  </a:txBody>
                  <a:tcPr marL="68580" marR="68580" marT="0" marB="0" anchor="ctr"/>
                </a:tc>
              </a:tr>
              <a:tr h="220426">
                <a:tc>
                  <a:txBody>
                    <a:bodyPr/>
                    <a:lstStyle/>
                    <a:p>
                      <a:pPr>
                        <a:spcAft>
                          <a:spcPts val="0"/>
                        </a:spcAft>
                      </a:pPr>
                      <a:r>
                        <a:rPr lang="ru-RU" sz="1200">
                          <a:solidFill>
                            <a:srgbClr val="000000"/>
                          </a:solidFill>
                          <a:effectLst/>
                          <a:latin typeface="Times New Roman"/>
                          <a:ea typeface="Times New Roman"/>
                        </a:rPr>
                        <a:t>Оборот розничной торговли,  тыс. руб.</a:t>
                      </a:r>
                      <a:endParaRPr lang="ru-RU" sz="1200">
                        <a:effectLst/>
                        <a:latin typeface="Times New Roman"/>
                        <a:ea typeface="Times New Roman"/>
                      </a:endParaRPr>
                    </a:p>
                  </a:txBody>
                  <a:tcPr marL="68580" marR="68580" marT="0" marB="0"/>
                </a:tc>
                <a:tc>
                  <a:txBody>
                    <a:bodyPr/>
                    <a:lstStyle/>
                    <a:p>
                      <a:pPr algn="r">
                        <a:spcAft>
                          <a:spcPts val="0"/>
                        </a:spcAft>
                      </a:pPr>
                      <a:r>
                        <a:rPr lang="ru-RU" sz="1200">
                          <a:solidFill>
                            <a:srgbClr val="000000"/>
                          </a:solidFill>
                          <a:effectLst/>
                          <a:latin typeface="Times New Roman"/>
                          <a:ea typeface="Times New Roman"/>
                        </a:rPr>
                        <a:t>90 314</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91 328</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101,1</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93 346</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102,2</a:t>
                      </a:r>
                      <a:endParaRPr lang="ru-RU" sz="1200">
                        <a:effectLst/>
                        <a:latin typeface="Times New Roman"/>
                        <a:ea typeface="Times New Roman"/>
                      </a:endParaRPr>
                    </a:p>
                  </a:txBody>
                  <a:tcPr marL="68580" marR="68580" marT="0" marB="0" anchor="ctr"/>
                </a:tc>
              </a:tr>
              <a:tr h="256168">
                <a:tc>
                  <a:txBody>
                    <a:bodyPr/>
                    <a:lstStyle/>
                    <a:p>
                      <a:pPr>
                        <a:spcAft>
                          <a:spcPts val="0"/>
                        </a:spcAft>
                      </a:pPr>
                      <a:r>
                        <a:rPr lang="ru-RU" sz="1200">
                          <a:solidFill>
                            <a:srgbClr val="000000"/>
                          </a:solidFill>
                          <a:effectLst/>
                          <a:latin typeface="Times New Roman"/>
                          <a:ea typeface="Times New Roman"/>
                        </a:rPr>
                        <a:t>Объем платных услуг населению, тыс. руб.</a:t>
                      </a:r>
                      <a:endParaRPr lang="ru-RU" sz="1200">
                        <a:effectLst/>
                        <a:latin typeface="Times New Roman"/>
                        <a:ea typeface="Times New Roman"/>
                      </a:endParaRPr>
                    </a:p>
                  </a:txBody>
                  <a:tcPr marL="68580" marR="68580" marT="0" marB="0"/>
                </a:tc>
                <a:tc>
                  <a:txBody>
                    <a:bodyPr/>
                    <a:lstStyle/>
                    <a:p>
                      <a:pPr algn="r">
                        <a:spcAft>
                          <a:spcPts val="0"/>
                        </a:spcAft>
                      </a:pPr>
                      <a:r>
                        <a:rPr lang="ru-RU" sz="1200">
                          <a:solidFill>
                            <a:srgbClr val="000000"/>
                          </a:solidFill>
                          <a:effectLst/>
                          <a:latin typeface="Times New Roman"/>
                          <a:ea typeface="Times New Roman"/>
                        </a:rPr>
                        <a:t>1 089</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1 091</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100,2</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1 091</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100,0</a:t>
                      </a:r>
                      <a:endParaRPr lang="ru-RU" sz="1200">
                        <a:effectLst/>
                        <a:latin typeface="Times New Roman"/>
                        <a:ea typeface="Times New Roman"/>
                      </a:endParaRPr>
                    </a:p>
                  </a:txBody>
                  <a:tcPr marL="68580" marR="68580" marT="0" marB="0" anchor="ctr"/>
                </a:tc>
              </a:tr>
              <a:tr h="545998">
                <a:tc>
                  <a:txBody>
                    <a:bodyPr/>
                    <a:lstStyle/>
                    <a:p>
                      <a:pPr>
                        <a:spcAft>
                          <a:spcPts val="0"/>
                        </a:spcAft>
                      </a:pPr>
                      <a:r>
                        <a:rPr lang="ru-RU" sz="1200" dirty="0">
                          <a:solidFill>
                            <a:srgbClr val="000000"/>
                          </a:solidFill>
                          <a:effectLst/>
                          <a:latin typeface="Times New Roman"/>
                          <a:ea typeface="Times New Roman"/>
                        </a:rPr>
                        <a:t>Количество организаций, зарегистрированных на территории сельского поселения частной формы собственности, единиц</a:t>
                      </a:r>
                      <a:endParaRPr lang="ru-RU" sz="1200" dirty="0">
                        <a:effectLst/>
                        <a:latin typeface="Times New Roman"/>
                        <a:ea typeface="Times New Roman"/>
                      </a:endParaRPr>
                    </a:p>
                  </a:txBody>
                  <a:tcPr marL="68580" marR="68580" marT="0" marB="0"/>
                </a:tc>
                <a:tc>
                  <a:txBody>
                    <a:bodyPr/>
                    <a:lstStyle/>
                    <a:p>
                      <a:pPr algn="r">
                        <a:spcAft>
                          <a:spcPts val="0"/>
                        </a:spcAft>
                      </a:pPr>
                      <a:r>
                        <a:rPr lang="ru-RU" sz="1200">
                          <a:solidFill>
                            <a:srgbClr val="000000"/>
                          </a:solidFill>
                          <a:effectLst/>
                          <a:latin typeface="Times New Roman"/>
                          <a:ea typeface="Times New Roman"/>
                        </a:rPr>
                        <a:t>51</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51</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100,0</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51</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dirty="0">
                          <a:solidFill>
                            <a:srgbClr val="000000"/>
                          </a:solidFill>
                          <a:effectLst/>
                          <a:latin typeface="Times New Roman"/>
                          <a:ea typeface="Times New Roman"/>
                        </a:rPr>
                        <a:t>100,0</a:t>
                      </a:r>
                      <a:endParaRPr lang="ru-RU" sz="1200" dirty="0">
                        <a:effectLst/>
                        <a:latin typeface="Times New Roman"/>
                        <a:ea typeface="Times New Roman"/>
                      </a:endParaRPr>
                    </a:p>
                  </a:txBody>
                  <a:tcPr marL="68580" marR="68580" marT="0" marB="0" anchor="ctr"/>
                </a:tc>
              </a:tr>
              <a:tr h="357398">
                <a:tc>
                  <a:txBody>
                    <a:bodyPr/>
                    <a:lstStyle/>
                    <a:p>
                      <a:pPr>
                        <a:spcAft>
                          <a:spcPts val="0"/>
                        </a:spcAft>
                      </a:pPr>
                      <a:r>
                        <a:rPr lang="ru-RU" sz="1200">
                          <a:solidFill>
                            <a:srgbClr val="000000"/>
                          </a:solidFill>
                          <a:effectLst/>
                          <a:latin typeface="Times New Roman"/>
                          <a:ea typeface="Times New Roman"/>
                        </a:rPr>
                        <a:t>Количество индивидуальных предпринимателей, единиц</a:t>
                      </a:r>
                      <a:endParaRPr lang="ru-RU" sz="1200">
                        <a:effectLst/>
                        <a:latin typeface="Times New Roman"/>
                        <a:ea typeface="Times New Roman"/>
                      </a:endParaRPr>
                    </a:p>
                  </a:txBody>
                  <a:tcPr marL="68580" marR="68580" marT="0" marB="0"/>
                </a:tc>
                <a:tc>
                  <a:txBody>
                    <a:bodyPr/>
                    <a:lstStyle/>
                    <a:p>
                      <a:pPr algn="r">
                        <a:spcAft>
                          <a:spcPts val="0"/>
                        </a:spcAft>
                      </a:pPr>
                      <a:r>
                        <a:rPr lang="ru-RU" sz="1200">
                          <a:solidFill>
                            <a:srgbClr val="000000"/>
                          </a:solidFill>
                          <a:effectLst/>
                          <a:latin typeface="Times New Roman"/>
                          <a:ea typeface="Times New Roman"/>
                        </a:rPr>
                        <a:t>162</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160</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98,8</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165</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103,1</a:t>
                      </a:r>
                      <a:endParaRPr lang="ru-RU" sz="1200">
                        <a:effectLst/>
                        <a:latin typeface="Times New Roman"/>
                        <a:ea typeface="Times New Roman"/>
                      </a:endParaRPr>
                    </a:p>
                  </a:txBody>
                  <a:tcPr marL="68580" marR="68580" marT="0" marB="0" anchor="ctr"/>
                </a:tc>
              </a:tr>
              <a:tr h="504056">
                <a:tc>
                  <a:txBody>
                    <a:bodyPr/>
                    <a:lstStyle/>
                    <a:p>
                      <a:pPr>
                        <a:spcAft>
                          <a:spcPts val="0"/>
                        </a:spcAft>
                      </a:pPr>
                      <a:r>
                        <a:rPr lang="ru-RU" sz="1200">
                          <a:solidFill>
                            <a:srgbClr val="000000"/>
                          </a:solidFill>
                          <a:effectLst/>
                          <a:latin typeface="Times New Roman"/>
                          <a:ea typeface="Times New Roman"/>
                        </a:rPr>
                        <a:t>Количество субъектов малого предпринимательства в расчете на 1000 человек населения, единиц</a:t>
                      </a:r>
                      <a:endParaRPr lang="ru-RU" sz="1200">
                        <a:effectLst/>
                        <a:latin typeface="Times New Roman"/>
                        <a:ea typeface="Times New Roman"/>
                      </a:endParaRPr>
                    </a:p>
                  </a:txBody>
                  <a:tcPr marL="68580" marR="68580" marT="0" marB="0"/>
                </a:tc>
                <a:tc>
                  <a:txBody>
                    <a:bodyPr/>
                    <a:lstStyle/>
                    <a:p>
                      <a:pPr algn="r">
                        <a:spcAft>
                          <a:spcPts val="0"/>
                        </a:spcAft>
                      </a:pPr>
                      <a:r>
                        <a:rPr lang="ru-RU" sz="1200">
                          <a:solidFill>
                            <a:srgbClr val="000000"/>
                          </a:solidFill>
                          <a:effectLst/>
                          <a:latin typeface="Times New Roman"/>
                          <a:ea typeface="Times New Roman"/>
                        </a:rPr>
                        <a:t>20,76</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21,17</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102,0</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21,17</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dirty="0">
                          <a:solidFill>
                            <a:srgbClr val="000000"/>
                          </a:solidFill>
                          <a:effectLst/>
                          <a:latin typeface="Times New Roman"/>
                          <a:ea typeface="Times New Roman"/>
                        </a:rPr>
                        <a:t>100,0</a:t>
                      </a:r>
                      <a:endParaRPr lang="ru-RU" sz="1200" dirty="0">
                        <a:effectLst/>
                        <a:latin typeface="Times New Roman"/>
                        <a:ea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Содержимое 2"/>
          <p:cNvSpPr>
            <a:spLocks noGrp="1"/>
          </p:cNvSpPr>
          <p:nvPr>
            <p:ph idx="1"/>
          </p:nvPr>
        </p:nvSpPr>
        <p:spPr>
          <a:xfrm>
            <a:off x="914400" y="1428750"/>
            <a:ext cx="7772400" cy="4591050"/>
          </a:xfrm>
        </p:spPr>
        <p:txBody>
          <a:bodyPr>
            <a:normAutofit/>
          </a:bodyPr>
          <a:lstStyle/>
          <a:p>
            <a:r>
              <a:rPr lang="ru-RU" altLang="ru-RU" sz="1600" dirty="0" smtClean="0">
                <a:latin typeface="Times New Roman" pitchFamily="18" charset="0"/>
                <a:cs typeface="Times New Roman" pitchFamily="18" charset="0"/>
              </a:rPr>
              <a:t> сохранение устойчивости бюджетной системы;</a:t>
            </a:r>
          </a:p>
          <a:p>
            <a:r>
              <a:rPr lang="ru-RU" altLang="ru-RU" sz="1600" dirty="0" smtClean="0">
                <a:latin typeface="Times New Roman" pitchFamily="18" charset="0"/>
                <a:cs typeface="Times New Roman" pitchFamily="18" charset="0"/>
              </a:rPr>
              <a:t> укрепление доходной базы консолидированного бюджета за счет наращивания стабильных доходных источников и мобилизации в бюджет имеющихся резервов;</a:t>
            </a:r>
          </a:p>
          <a:p>
            <a:r>
              <a:rPr lang="ru-RU" altLang="ru-RU" sz="1600" dirty="0" smtClean="0">
                <a:latin typeface="Times New Roman" pitchFamily="18" charset="0"/>
                <a:cs typeface="Times New Roman" pitchFamily="18" charset="0"/>
              </a:rPr>
              <a:t>достижение </a:t>
            </a:r>
            <a:r>
              <a:rPr lang="ru-RU" altLang="ru-RU" sz="1600" dirty="0">
                <a:latin typeface="Times New Roman" pitchFamily="18" charset="0"/>
                <a:cs typeface="Times New Roman" pitchFamily="18" charset="0"/>
              </a:rPr>
              <a:t>целевых показателей указов Президента Российской </a:t>
            </a:r>
            <a:r>
              <a:rPr lang="ru-RU" altLang="ru-RU" sz="1600" dirty="0" smtClean="0">
                <a:latin typeface="Times New Roman" pitchFamily="18" charset="0"/>
                <a:cs typeface="Times New Roman" pitchFamily="18" charset="0"/>
              </a:rPr>
              <a:t>Федерации</a:t>
            </a:r>
            <a:r>
              <a:rPr lang="ru-RU" altLang="ru-RU" sz="1600" dirty="0">
                <a:latin typeface="Times New Roman" pitchFamily="18" charset="0"/>
                <a:cs typeface="Times New Roman" pitchFamily="18" charset="0"/>
              </a:rPr>
              <a:t>, в том числе Указа Президента Российской Федерации от 7 мая 2018 года № 204 «О национальных целях и стратегических задачах развития Российской Федерации на период до 2024 года», Послания Президента Российской </a:t>
            </a:r>
            <a:r>
              <a:rPr lang="ru-RU" altLang="ru-RU" sz="1600" dirty="0" smtClean="0">
                <a:latin typeface="Times New Roman" pitchFamily="18" charset="0"/>
                <a:cs typeface="Times New Roman" pitchFamily="18" charset="0"/>
              </a:rPr>
              <a:t>Федерации </a:t>
            </a:r>
            <a:r>
              <a:rPr lang="ru-RU" altLang="ru-RU" sz="1600" dirty="0">
                <a:latin typeface="Times New Roman" pitchFamily="18" charset="0"/>
                <a:cs typeface="Times New Roman" pitchFamily="18" charset="0"/>
              </a:rPr>
              <a:t>Федеральному Собранию Российской Федерации </a:t>
            </a:r>
            <a:r>
              <a:rPr lang="ru-RU" sz="1600" dirty="0">
                <a:latin typeface="Times New Roman"/>
                <a:ea typeface="Times New Roman"/>
              </a:rPr>
              <a:t>положений </a:t>
            </a:r>
            <a:r>
              <a:rPr lang="ru-RU" sz="1600" dirty="0" smtClean="0">
                <a:latin typeface="Times New Roman"/>
                <a:ea typeface="Times New Roman"/>
              </a:rPr>
              <a:t>от </a:t>
            </a:r>
            <a:r>
              <a:rPr lang="ru-RU" sz="1600" dirty="0">
                <a:latin typeface="Times New Roman"/>
                <a:ea typeface="Times New Roman"/>
              </a:rPr>
              <a:t>15 января 2020 </a:t>
            </a:r>
            <a:r>
              <a:rPr lang="ru-RU" sz="1600" dirty="0" smtClean="0">
                <a:latin typeface="Times New Roman"/>
                <a:ea typeface="Times New Roman"/>
              </a:rPr>
              <a:t>года</a:t>
            </a:r>
            <a:r>
              <a:rPr lang="ru-RU" altLang="ru-RU" sz="1600" dirty="0" smtClean="0">
                <a:latin typeface="Times New Roman" pitchFamily="18" charset="0"/>
                <a:cs typeface="Times New Roman" pitchFamily="18" charset="0"/>
              </a:rPr>
              <a:t> </a:t>
            </a:r>
            <a:r>
              <a:rPr lang="ru-RU" altLang="ru-RU" sz="1600" dirty="0">
                <a:latin typeface="Times New Roman" pitchFamily="18" charset="0"/>
                <a:cs typeface="Times New Roman" pitchFamily="18" charset="0"/>
              </a:rPr>
              <a:t>также целей и целевых показателей муниципальных программ </a:t>
            </a:r>
            <a:r>
              <a:rPr lang="ru-RU" altLang="ru-RU" sz="1600" dirty="0" smtClean="0">
                <a:latin typeface="Times New Roman" pitchFamily="18" charset="0"/>
                <a:cs typeface="Times New Roman" pitchFamily="18" charset="0"/>
              </a:rPr>
              <a:t>Новодеревянковского </a:t>
            </a:r>
            <a:r>
              <a:rPr lang="ru-RU" altLang="ru-RU" sz="1600" dirty="0">
                <a:latin typeface="Times New Roman" pitchFamily="18" charset="0"/>
                <a:cs typeface="Times New Roman" pitchFamily="18" charset="0"/>
              </a:rPr>
              <a:t>сельского поселения Каневского района, сформированными в </a:t>
            </a:r>
            <a:r>
              <a:rPr lang="ru-RU" altLang="ru-RU" sz="1600" dirty="0" smtClean="0">
                <a:latin typeface="Times New Roman" pitchFamily="18" charset="0"/>
                <a:cs typeface="Times New Roman" pitchFamily="18" charset="0"/>
              </a:rPr>
              <a:t>соответствии </a:t>
            </a:r>
            <a:r>
              <a:rPr lang="ru-RU" altLang="ru-RU" sz="1600" dirty="0">
                <a:latin typeface="Times New Roman" pitchFamily="18" charset="0"/>
                <a:cs typeface="Times New Roman" pitchFamily="18" charset="0"/>
              </a:rPr>
              <a:t>с указами;</a:t>
            </a:r>
            <a:endParaRPr lang="ru-RU" altLang="ru-RU" sz="1600" dirty="0" smtClean="0">
              <a:latin typeface="Times New Roman" pitchFamily="18" charset="0"/>
              <a:cs typeface="Times New Roman" pitchFamily="18" charset="0"/>
            </a:endParaRPr>
          </a:p>
          <a:p>
            <a:r>
              <a:rPr lang="ru-RU" altLang="ru-RU" sz="1600" dirty="0" smtClean="0">
                <a:latin typeface="Times New Roman" pitchFamily="18" charset="0"/>
                <a:cs typeface="Times New Roman" pitchFamily="18" charset="0"/>
              </a:rPr>
              <a:t>о </a:t>
            </a:r>
            <a:r>
              <a:rPr lang="ru-RU" altLang="ru-RU" sz="1600" dirty="0">
                <a:latin typeface="Times New Roman" pitchFamily="18" charset="0"/>
                <a:cs typeface="Times New Roman" pitchFamily="18" charset="0"/>
              </a:rPr>
              <a:t>приоритетных направлениях расходования средств бюджета </a:t>
            </a:r>
            <a:r>
              <a:rPr lang="ru-RU" altLang="ru-RU" sz="1600" dirty="0" smtClean="0">
                <a:latin typeface="Times New Roman" pitchFamily="18" charset="0"/>
                <a:cs typeface="Times New Roman" pitchFamily="18" charset="0"/>
              </a:rPr>
              <a:t>Новодеревянковского </a:t>
            </a:r>
            <a:r>
              <a:rPr lang="ru-RU" altLang="ru-RU" sz="1600" dirty="0">
                <a:latin typeface="Times New Roman" pitchFamily="18" charset="0"/>
                <a:cs typeface="Times New Roman" pitchFamily="18" charset="0"/>
              </a:rPr>
              <a:t>сельского поселения Каневского района в очередном финансовом году;</a:t>
            </a:r>
          </a:p>
          <a:p>
            <a:r>
              <a:rPr lang="ru-RU" altLang="ru-RU" sz="1600" dirty="0" smtClean="0">
                <a:latin typeface="Times New Roman" pitchFamily="18" charset="0"/>
                <a:cs typeface="Times New Roman" pitchFamily="18" charset="0"/>
              </a:rPr>
              <a:t>о </a:t>
            </a:r>
            <a:r>
              <a:rPr lang="ru-RU" altLang="ru-RU" sz="1600" dirty="0">
                <a:latin typeface="Times New Roman" pitchFamily="18" charset="0"/>
                <a:cs typeface="Times New Roman" pitchFamily="18" charset="0"/>
              </a:rPr>
              <a:t>совершенствовании действующего законодательства Российской Феде-рации о налогах и сборах в части налогов и сборов, формирующих налоговые доходы  бюджета поселения, в пределах компетенции органов местного </a:t>
            </a:r>
            <a:r>
              <a:rPr lang="ru-RU" altLang="ru-RU" sz="1600" dirty="0" smtClean="0">
                <a:latin typeface="Times New Roman" pitchFamily="18" charset="0"/>
                <a:cs typeface="Times New Roman" pitchFamily="18" charset="0"/>
              </a:rPr>
              <a:t>самоуправления </a:t>
            </a:r>
            <a:r>
              <a:rPr lang="ru-RU" altLang="ru-RU" sz="1600" dirty="0">
                <a:latin typeface="Times New Roman" pitchFamily="18" charset="0"/>
                <a:cs typeface="Times New Roman" pitchFamily="18" charset="0"/>
              </a:rPr>
              <a:t>Новодеревянковского сельского поселения Каневского района.</a:t>
            </a:r>
          </a:p>
          <a:p>
            <a:pPr marL="0" indent="0">
              <a:buNone/>
            </a:pPr>
            <a:endParaRPr lang="ru-RU" altLang="ru-RU" sz="1400" dirty="0" smtClean="0"/>
          </a:p>
        </p:txBody>
      </p:sp>
      <p:sp>
        <p:nvSpPr>
          <p:cNvPr id="2" name="Заголовок 1"/>
          <p:cNvSpPr>
            <a:spLocks noGrp="1"/>
          </p:cNvSpPr>
          <p:nvPr>
            <p:ph type="title"/>
          </p:nvPr>
        </p:nvSpPr>
        <p:spPr>
          <a:xfrm>
            <a:off x="914400" y="274638"/>
            <a:ext cx="7772400" cy="939800"/>
          </a:xfrm>
        </p:spPr>
        <p:txBody>
          <a:bodyPr/>
          <a:lstStyle/>
          <a:p>
            <a:pPr algn="ctr">
              <a:defRPr/>
            </a:pPr>
            <a:r>
              <a:rPr lang="ru-RU" sz="1800" dirty="0" smtClean="0">
                <a:solidFill>
                  <a:schemeClr val="accent3">
                    <a:lumMod val="60000"/>
                    <a:lumOff val="40000"/>
                  </a:schemeClr>
                </a:solidFill>
              </a:rPr>
              <a:t>Основные задачи и приоритетные направления бюджетной политики Новодеревянковского сельского поселения Каневского района на 2022 год</a:t>
            </a:r>
            <a:endParaRPr lang="ru-RU" sz="1800" dirty="0">
              <a:solidFill>
                <a:schemeClr val="accent3">
                  <a:lumMod val="60000"/>
                  <a:lumOff val="40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911259826"/>
              </p:ext>
            </p:extLst>
          </p:nvPr>
        </p:nvGraphicFramePr>
        <p:xfrm>
          <a:off x="179512" y="2492889"/>
          <a:ext cx="8568953" cy="3744422"/>
        </p:xfrm>
        <a:graphic>
          <a:graphicData uri="http://schemas.openxmlformats.org/drawingml/2006/table">
            <a:tbl>
              <a:tblPr firstRow="1" firstCol="1" bandRow="1">
                <a:tableStyleId>{5C22544A-7EE6-4342-B048-85BDC9FD1C3A}</a:tableStyleId>
              </a:tblPr>
              <a:tblGrid>
                <a:gridCol w="3281292"/>
                <a:gridCol w="1382204"/>
                <a:gridCol w="1131297"/>
                <a:gridCol w="1382204"/>
                <a:gridCol w="1391956"/>
              </a:tblGrid>
              <a:tr h="322138">
                <a:tc>
                  <a:txBody>
                    <a:bodyPr/>
                    <a:lstStyle/>
                    <a:p>
                      <a:pPr>
                        <a:spcAft>
                          <a:spcPts val="0"/>
                        </a:spcAft>
                      </a:pPr>
                      <a:r>
                        <a:rPr lang="ru-RU" sz="1200">
                          <a:solidFill>
                            <a:srgbClr val="000000"/>
                          </a:solidFill>
                          <a:effectLst/>
                          <a:latin typeface="Times New Roman"/>
                          <a:ea typeface="Times New Roman"/>
                        </a:rPr>
                        <a:t>Показатель</a:t>
                      </a:r>
                      <a:endParaRPr lang="ru-RU" sz="1200">
                        <a:effectLst/>
                        <a:latin typeface="Times New Roman"/>
                        <a:ea typeface="Times New Roman"/>
                      </a:endParaRPr>
                    </a:p>
                  </a:txBody>
                  <a:tcPr marL="68580" marR="68580" marT="0" marB="0" anchor="b"/>
                </a:tc>
                <a:tc>
                  <a:txBody>
                    <a:bodyPr/>
                    <a:lstStyle/>
                    <a:p>
                      <a:pPr>
                        <a:spcAft>
                          <a:spcPts val="0"/>
                        </a:spcAft>
                      </a:pPr>
                      <a:r>
                        <a:rPr lang="ru-RU" sz="1200">
                          <a:solidFill>
                            <a:srgbClr val="000000"/>
                          </a:solidFill>
                          <a:effectLst/>
                          <a:latin typeface="Times New Roman"/>
                          <a:ea typeface="Times New Roman"/>
                        </a:rPr>
                        <a:t>2021год</a:t>
                      </a:r>
                      <a:endParaRPr lang="ru-RU" sz="1200">
                        <a:effectLst/>
                        <a:latin typeface="Times New Roman"/>
                        <a:ea typeface="Times New Roman"/>
                      </a:endParaRPr>
                    </a:p>
                  </a:txBody>
                  <a:tcPr marL="68580" marR="68580" marT="0" marB="0" anchor="b"/>
                </a:tc>
                <a:tc>
                  <a:txBody>
                    <a:bodyPr/>
                    <a:lstStyle/>
                    <a:p>
                      <a:pPr>
                        <a:spcAft>
                          <a:spcPts val="0"/>
                        </a:spcAft>
                      </a:pPr>
                      <a:r>
                        <a:rPr lang="ru-RU" sz="1200">
                          <a:solidFill>
                            <a:srgbClr val="000000"/>
                          </a:solidFill>
                          <a:effectLst/>
                          <a:latin typeface="Times New Roman"/>
                          <a:ea typeface="Times New Roman"/>
                        </a:rPr>
                        <a:t>2022 год</a:t>
                      </a:r>
                      <a:endParaRPr lang="ru-RU" sz="1200">
                        <a:effectLst/>
                        <a:latin typeface="Times New Roman"/>
                        <a:ea typeface="Times New Roman"/>
                      </a:endParaRPr>
                    </a:p>
                  </a:txBody>
                  <a:tcPr marL="68580" marR="68580" marT="0" marB="0" anchor="b"/>
                </a:tc>
                <a:tc>
                  <a:txBody>
                    <a:bodyPr/>
                    <a:lstStyle/>
                    <a:p>
                      <a:pPr>
                        <a:spcAft>
                          <a:spcPts val="0"/>
                        </a:spcAft>
                      </a:pPr>
                      <a:r>
                        <a:rPr lang="ru-RU" sz="1200">
                          <a:solidFill>
                            <a:srgbClr val="000000"/>
                          </a:solidFill>
                          <a:effectLst/>
                          <a:latin typeface="Times New Roman"/>
                          <a:ea typeface="Times New Roman"/>
                        </a:rPr>
                        <a:t>2023 год</a:t>
                      </a:r>
                      <a:endParaRPr lang="ru-RU" sz="1200">
                        <a:effectLst/>
                        <a:latin typeface="Times New Roman"/>
                        <a:ea typeface="Times New Roman"/>
                      </a:endParaRPr>
                    </a:p>
                  </a:txBody>
                  <a:tcPr marL="68580" marR="68580" marT="0" marB="0" anchor="b"/>
                </a:tc>
                <a:tc rowSpan="2">
                  <a:txBody>
                    <a:bodyPr/>
                    <a:lstStyle/>
                    <a:p>
                      <a:pPr algn="ctr">
                        <a:spcAft>
                          <a:spcPts val="0"/>
                        </a:spcAft>
                      </a:pPr>
                      <a:r>
                        <a:rPr lang="ru-RU" sz="1200">
                          <a:solidFill>
                            <a:srgbClr val="000000"/>
                          </a:solidFill>
                          <a:effectLst/>
                          <a:latin typeface="Times New Roman"/>
                          <a:ea typeface="Times New Roman"/>
                        </a:rPr>
                        <a:t>изменение к предыдущему году, %</a:t>
                      </a:r>
                      <a:endParaRPr lang="ru-RU" sz="1200">
                        <a:effectLst/>
                        <a:latin typeface="Times New Roman"/>
                        <a:ea typeface="Times New Roman"/>
                      </a:endParaRPr>
                    </a:p>
                  </a:txBody>
                  <a:tcPr marL="68580" marR="68580" marT="0" marB="0" anchor="b"/>
                </a:tc>
              </a:tr>
              <a:tr h="966408">
                <a:tc>
                  <a:txBody>
                    <a:bodyPr/>
                    <a:lstStyle/>
                    <a:p>
                      <a:pPr>
                        <a:spcAft>
                          <a:spcPts val="0"/>
                        </a:spcAft>
                      </a:pPr>
                      <a:r>
                        <a:rPr lang="ru-RU" sz="1200">
                          <a:solidFill>
                            <a:srgbClr val="000000"/>
                          </a:solidFill>
                          <a:effectLst/>
                          <a:latin typeface="Times New Roman"/>
                          <a:ea typeface="Times New Roman"/>
                        </a:rPr>
                        <a:t> </a:t>
                      </a:r>
                      <a:endParaRPr lang="ru-RU" sz="1200">
                        <a:effectLst/>
                        <a:latin typeface="Times New Roman"/>
                        <a:ea typeface="Times New Roman"/>
                      </a:endParaRPr>
                    </a:p>
                  </a:txBody>
                  <a:tcPr marL="68580" marR="68580" marT="0" marB="0" anchor="b"/>
                </a:tc>
                <a:tc>
                  <a:txBody>
                    <a:bodyPr/>
                    <a:lstStyle/>
                    <a:p>
                      <a:pPr>
                        <a:spcAft>
                          <a:spcPts val="0"/>
                        </a:spcAft>
                      </a:pPr>
                      <a:r>
                        <a:rPr lang="ru-RU" sz="1200">
                          <a:solidFill>
                            <a:srgbClr val="000000"/>
                          </a:solidFill>
                          <a:effectLst/>
                          <a:latin typeface="Times New Roman"/>
                          <a:ea typeface="Times New Roman"/>
                        </a:rPr>
                        <a:t>(отчет)</a:t>
                      </a:r>
                      <a:endParaRPr lang="ru-RU" sz="1200">
                        <a:effectLst/>
                        <a:latin typeface="Times New Roman"/>
                        <a:ea typeface="Times New Roman"/>
                      </a:endParaRPr>
                    </a:p>
                  </a:txBody>
                  <a:tcPr marL="68580" marR="68580" marT="0" marB="0" anchor="b"/>
                </a:tc>
                <a:tc>
                  <a:txBody>
                    <a:bodyPr/>
                    <a:lstStyle/>
                    <a:p>
                      <a:pPr>
                        <a:spcAft>
                          <a:spcPts val="0"/>
                        </a:spcAft>
                      </a:pPr>
                      <a:r>
                        <a:rPr lang="ru-RU" sz="1200">
                          <a:solidFill>
                            <a:srgbClr val="000000"/>
                          </a:solidFill>
                          <a:effectLst/>
                          <a:latin typeface="Times New Roman"/>
                          <a:ea typeface="Times New Roman"/>
                        </a:rPr>
                        <a:t>план*</a:t>
                      </a:r>
                      <a:endParaRPr lang="ru-RU" sz="1200">
                        <a:effectLst/>
                        <a:latin typeface="Times New Roman"/>
                        <a:ea typeface="Times New Roman"/>
                      </a:endParaRPr>
                    </a:p>
                  </a:txBody>
                  <a:tcPr marL="68580" marR="68580" marT="0" marB="0" anchor="b"/>
                </a:tc>
                <a:tc>
                  <a:txBody>
                    <a:bodyPr/>
                    <a:lstStyle/>
                    <a:p>
                      <a:pPr>
                        <a:spcAft>
                          <a:spcPts val="0"/>
                        </a:spcAft>
                      </a:pPr>
                      <a:r>
                        <a:rPr lang="ru-RU" sz="1200">
                          <a:solidFill>
                            <a:srgbClr val="000000"/>
                          </a:solidFill>
                          <a:effectLst/>
                          <a:latin typeface="Times New Roman"/>
                          <a:ea typeface="Times New Roman"/>
                        </a:rPr>
                        <a:t>проект</a:t>
                      </a:r>
                      <a:endParaRPr lang="ru-RU" sz="1200">
                        <a:effectLst/>
                        <a:latin typeface="Times New Roman"/>
                        <a:ea typeface="Times New Roman"/>
                      </a:endParaRPr>
                    </a:p>
                  </a:txBody>
                  <a:tcPr marL="68580" marR="68580" marT="0" marB="0" anchor="b"/>
                </a:tc>
                <a:tc vMerge="1">
                  <a:txBody>
                    <a:bodyPr/>
                    <a:lstStyle/>
                    <a:p>
                      <a:endParaRPr lang="ru-RU"/>
                    </a:p>
                  </a:txBody>
                  <a:tcPr/>
                </a:tc>
              </a:tr>
              <a:tr h="322138">
                <a:tc>
                  <a:txBody>
                    <a:bodyPr/>
                    <a:lstStyle/>
                    <a:p>
                      <a:pPr algn="ctr">
                        <a:spcAft>
                          <a:spcPts val="0"/>
                        </a:spcAft>
                      </a:pPr>
                      <a:r>
                        <a:rPr lang="ru-RU" sz="1200">
                          <a:solidFill>
                            <a:srgbClr val="000000"/>
                          </a:solidFill>
                          <a:effectLst/>
                          <a:latin typeface="Times New Roman"/>
                          <a:ea typeface="Times New Roman"/>
                        </a:rPr>
                        <a:t>1</a:t>
                      </a:r>
                      <a:endParaRPr lang="ru-RU" sz="1200">
                        <a:effectLst/>
                        <a:latin typeface="Times New Roman"/>
                        <a:ea typeface="Times New Roman"/>
                      </a:endParaRPr>
                    </a:p>
                  </a:txBody>
                  <a:tcPr marL="68580" marR="68580" marT="0" marB="0" anchor="b"/>
                </a:tc>
                <a:tc>
                  <a:txBody>
                    <a:bodyPr/>
                    <a:lstStyle/>
                    <a:p>
                      <a:pPr algn="ctr">
                        <a:spcAft>
                          <a:spcPts val="0"/>
                        </a:spcAft>
                      </a:pPr>
                      <a:r>
                        <a:rPr lang="ru-RU" sz="1200">
                          <a:solidFill>
                            <a:srgbClr val="000000"/>
                          </a:solidFill>
                          <a:effectLst/>
                          <a:latin typeface="Times New Roman"/>
                          <a:ea typeface="Times New Roman"/>
                        </a:rPr>
                        <a:t>2</a:t>
                      </a:r>
                      <a:endParaRPr lang="ru-RU" sz="1200">
                        <a:effectLst/>
                        <a:latin typeface="Times New Roman"/>
                        <a:ea typeface="Times New Roman"/>
                      </a:endParaRPr>
                    </a:p>
                  </a:txBody>
                  <a:tcPr marL="68580" marR="68580" marT="0" marB="0" anchor="b"/>
                </a:tc>
                <a:tc>
                  <a:txBody>
                    <a:bodyPr/>
                    <a:lstStyle/>
                    <a:p>
                      <a:pPr algn="ctr">
                        <a:spcAft>
                          <a:spcPts val="0"/>
                        </a:spcAft>
                      </a:pPr>
                      <a:r>
                        <a:rPr lang="ru-RU" sz="1200">
                          <a:solidFill>
                            <a:srgbClr val="000000"/>
                          </a:solidFill>
                          <a:effectLst/>
                          <a:latin typeface="Times New Roman"/>
                          <a:ea typeface="Times New Roman"/>
                        </a:rPr>
                        <a:t>3</a:t>
                      </a:r>
                      <a:endParaRPr lang="ru-RU" sz="1200">
                        <a:effectLst/>
                        <a:latin typeface="Times New Roman"/>
                        <a:ea typeface="Times New Roman"/>
                      </a:endParaRPr>
                    </a:p>
                  </a:txBody>
                  <a:tcPr marL="68580" marR="68580" marT="0" marB="0" anchor="b"/>
                </a:tc>
                <a:tc>
                  <a:txBody>
                    <a:bodyPr/>
                    <a:lstStyle/>
                    <a:p>
                      <a:pPr algn="ctr">
                        <a:spcAft>
                          <a:spcPts val="0"/>
                        </a:spcAft>
                      </a:pPr>
                      <a:r>
                        <a:rPr lang="ru-RU" sz="1200">
                          <a:solidFill>
                            <a:srgbClr val="000000"/>
                          </a:solidFill>
                          <a:effectLst/>
                          <a:latin typeface="Times New Roman"/>
                          <a:ea typeface="Times New Roman"/>
                        </a:rPr>
                        <a:t>4</a:t>
                      </a:r>
                      <a:endParaRPr lang="ru-RU" sz="1200">
                        <a:effectLst/>
                        <a:latin typeface="Times New Roman"/>
                        <a:ea typeface="Times New Roman"/>
                      </a:endParaRPr>
                    </a:p>
                  </a:txBody>
                  <a:tcPr marL="68580" marR="68580" marT="0" marB="0" anchor="b"/>
                </a:tc>
                <a:tc>
                  <a:txBody>
                    <a:bodyPr/>
                    <a:lstStyle/>
                    <a:p>
                      <a:pPr algn="ctr">
                        <a:spcAft>
                          <a:spcPts val="0"/>
                        </a:spcAft>
                      </a:pPr>
                      <a:r>
                        <a:rPr lang="ru-RU" sz="1200">
                          <a:solidFill>
                            <a:srgbClr val="000000"/>
                          </a:solidFill>
                          <a:effectLst/>
                          <a:latin typeface="Times New Roman"/>
                          <a:ea typeface="Times New Roman"/>
                        </a:rPr>
                        <a:t>5</a:t>
                      </a:r>
                      <a:endParaRPr lang="ru-RU" sz="1200">
                        <a:effectLst/>
                        <a:latin typeface="Times New Roman"/>
                        <a:ea typeface="Times New Roman"/>
                      </a:endParaRPr>
                    </a:p>
                  </a:txBody>
                  <a:tcPr marL="68580" marR="68580" marT="0" marB="0" anchor="b"/>
                </a:tc>
              </a:tr>
              <a:tr h="322138">
                <a:tc>
                  <a:txBody>
                    <a:bodyPr/>
                    <a:lstStyle/>
                    <a:p>
                      <a:pPr>
                        <a:spcAft>
                          <a:spcPts val="0"/>
                        </a:spcAft>
                      </a:pPr>
                      <a:r>
                        <a:rPr lang="ru-RU" sz="1200">
                          <a:solidFill>
                            <a:srgbClr val="000000"/>
                          </a:solidFill>
                          <a:effectLst/>
                          <a:latin typeface="Times New Roman"/>
                          <a:ea typeface="Times New Roman"/>
                        </a:rPr>
                        <a:t>Доходы, всего</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70902,0</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81993,9</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144253,8</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175,9</a:t>
                      </a:r>
                      <a:endParaRPr lang="ru-RU" sz="1200">
                        <a:effectLst/>
                        <a:latin typeface="Times New Roman"/>
                        <a:ea typeface="Times New Roman"/>
                      </a:endParaRPr>
                    </a:p>
                  </a:txBody>
                  <a:tcPr marL="68580" marR="68580" marT="0" marB="0" anchor="b"/>
                </a:tc>
              </a:tr>
              <a:tr h="322138">
                <a:tc>
                  <a:txBody>
                    <a:bodyPr/>
                    <a:lstStyle/>
                    <a:p>
                      <a:pPr>
                        <a:spcAft>
                          <a:spcPts val="0"/>
                        </a:spcAft>
                      </a:pPr>
                      <a:r>
                        <a:rPr lang="ru-RU" sz="1200">
                          <a:solidFill>
                            <a:srgbClr val="000000"/>
                          </a:solidFill>
                          <a:effectLst/>
                          <a:latin typeface="Times New Roman"/>
                          <a:ea typeface="Times New Roman"/>
                        </a:rPr>
                        <a:t>Налоговые и неналоговые доходы</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51750,0</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74048,4</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59761,5</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80,7</a:t>
                      </a:r>
                      <a:endParaRPr lang="ru-RU" sz="1200">
                        <a:effectLst/>
                        <a:latin typeface="Times New Roman"/>
                        <a:ea typeface="Times New Roman"/>
                      </a:endParaRPr>
                    </a:p>
                  </a:txBody>
                  <a:tcPr marL="68580" marR="68580" marT="0" marB="0" anchor="b"/>
                </a:tc>
              </a:tr>
              <a:tr h="322138">
                <a:tc>
                  <a:txBody>
                    <a:bodyPr/>
                    <a:lstStyle/>
                    <a:p>
                      <a:pPr>
                        <a:spcAft>
                          <a:spcPts val="0"/>
                        </a:spcAft>
                      </a:pPr>
                      <a:r>
                        <a:rPr lang="ru-RU" sz="1200">
                          <a:solidFill>
                            <a:srgbClr val="000000"/>
                          </a:solidFill>
                          <a:effectLst/>
                          <a:latin typeface="Times New Roman"/>
                          <a:ea typeface="Times New Roman"/>
                        </a:rPr>
                        <a:t>Безвозмездные поступления</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19152,0</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7945,5</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84492,3</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1063,4</a:t>
                      </a:r>
                      <a:endParaRPr lang="ru-RU" sz="1200">
                        <a:effectLst/>
                        <a:latin typeface="Times New Roman"/>
                        <a:ea typeface="Times New Roman"/>
                      </a:endParaRPr>
                    </a:p>
                  </a:txBody>
                  <a:tcPr marL="68580" marR="68580" marT="0" marB="0" anchor="b"/>
                </a:tc>
              </a:tr>
              <a:tr h="384774">
                <a:tc>
                  <a:txBody>
                    <a:bodyPr/>
                    <a:lstStyle/>
                    <a:p>
                      <a:pPr>
                        <a:spcAft>
                          <a:spcPts val="0"/>
                        </a:spcAft>
                      </a:pPr>
                      <a:r>
                        <a:rPr lang="ru-RU" sz="1200">
                          <a:solidFill>
                            <a:srgbClr val="000000"/>
                          </a:solidFill>
                          <a:effectLst/>
                          <a:latin typeface="Times New Roman"/>
                          <a:ea typeface="Times New Roman"/>
                        </a:rPr>
                        <a:t>Расходы, всего</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63946,5</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68696,0</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144253,8</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210,0</a:t>
                      </a:r>
                      <a:endParaRPr lang="ru-RU" sz="1200">
                        <a:effectLst/>
                        <a:latin typeface="Times New Roman"/>
                        <a:ea typeface="Times New Roman"/>
                      </a:endParaRPr>
                    </a:p>
                  </a:txBody>
                  <a:tcPr marL="68580" marR="68580" marT="0" marB="0" anchor="b"/>
                </a:tc>
              </a:tr>
              <a:tr h="322138">
                <a:tc>
                  <a:txBody>
                    <a:bodyPr/>
                    <a:lstStyle/>
                    <a:p>
                      <a:pPr>
                        <a:spcAft>
                          <a:spcPts val="0"/>
                        </a:spcAft>
                      </a:pPr>
                      <a:r>
                        <a:rPr lang="ru-RU" sz="1200">
                          <a:solidFill>
                            <a:srgbClr val="000000"/>
                          </a:solidFill>
                          <a:effectLst/>
                          <a:latin typeface="Times New Roman"/>
                          <a:ea typeface="Times New Roman"/>
                        </a:rPr>
                        <a:t>Дефицит (–)/ профицит</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-1955,5</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- 13297,9</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0,0</a:t>
                      </a:r>
                      <a:endParaRPr lang="ru-RU" sz="1200">
                        <a:effectLst/>
                        <a:latin typeface="Times New Roman"/>
                        <a:ea typeface="Times New Roman"/>
                      </a:endParaRPr>
                    </a:p>
                  </a:txBody>
                  <a:tcPr marL="68580" marR="68580" marT="0" marB="0" anchor="b"/>
                </a:tc>
                <a:tc>
                  <a:txBody>
                    <a:bodyPr/>
                    <a:lstStyle/>
                    <a:p>
                      <a:pPr algn="ctr">
                        <a:spcAft>
                          <a:spcPts val="0"/>
                        </a:spcAft>
                      </a:pPr>
                      <a:r>
                        <a:rPr lang="ru-RU" sz="1200">
                          <a:solidFill>
                            <a:srgbClr val="000000"/>
                          </a:solidFill>
                          <a:effectLst/>
                          <a:latin typeface="Times New Roman"/>
                          <a:ea typeface="Times New Roman"/>
                        </a:rPr>
                        <a:t>х</a:t>
                      </a:r>
                      <a:endParaRPr lang="ru-RU" sz="1200">
                        <a:effectLst/>
                        <a:latin typeface="Times New Roman"/>
                        <a:ea typeface="Times New Roman"/>
                      </a:endParaRPr>
                    </a:p>
                  </a:txBody>
                  <a:tcPr marL="68580" marR="68580" marT="0" marB="0" anchor="b"/>
                </a:tc>
              </a:tr>
              <a:tr h="460412">
                <a:tc>
                  <a:txBody>
                    <a:bodyPr/>
                    <a:lstStyle/>
                    <a:p>
                      <a:pPr>
                        <a:spcAft>
                          <a:spcPts val="0"/>
                        </a:spcAft>
                      </a:pPr>
                      <a:r>
                        <a:rPr lang="ru-RU" sz="1200">
                          <a:solidFill>
                            <a:srgbClr val="000000"/>
                          </a:solidFill>
                          <a:effectLst/>
                          <a:latin typeface="Times New Roman"/>
                          <a:ea typeface="Times New Roman"/>
                        </a:rPr>
                        <a:t>Источники финансирования дефицита  бюджета поселения</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-1955,5</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-13297,9</a:t>
                      </a:r>
                      <a:endParaRPr lang="ru-RU" sz="1200">
                        <a:effectLst/>
                        <a:latin typeface="Times New Roman"/>
                        <a:ea typeface="Times New Roman"/>
                      </a:endParaRPr>
                    </a:p>
                  </a:txBody>
                  <a:tcPr marL="68580" marR="68580" marT="0" marB="0" anchor="b"/>
                </a:tc>
                <a:tc>
                  <a:txBody>
                    <a:bodyPr/>
                    <a:lstStyle/>
                    <a:p>
                      <a:pPr algn="r">
                        <a:spcAft>
                          <a:spcPts val="0"/>
                        </a:spcAft>
                      </a:pPr>
                      <a:r>
                        <a:rPr lang="ru-RU" sz="1200">
                          <a:solidFill>
                            <a:srgbClr val="000000"/>
                          </a:solidFill>
                          <a:effectLst/>
                          <a:latin typeface="Times New Roman"/>
                          <a:ea typeface="Times New Roman"/>
                        </a:rPr>
                        <a:t>0,0</a:t>
                      </a:r>
                      <a:endParaRPr lang="ru-RU" sz="1200">
                        <a:effectLst/>
                        <a:latin typeface="Times New Roman"/>
                        <a:ea typeface="Times New Roman"/>
                      </a:endParaRPr>
                    </a:p>
                  </a:txBody>
                  <a:tcPr marL="68580" marR="68580" marT="0" marB="0" anchor="b"/>
                </a:tc>
                <a:tc>
                  <a:txBody>
                    <a:bodyPr/>
                    <a:lstStyle/>
                    <a:p>
                      <a:pPr algn="ctr">
                        <a:spcAft>
                          <a:spcPts val="0"/>
                        </a:spcAft>
                      </a:pPr>
                      <a:r>
                        <a:rPr lang="ru-RU" sz="1200" dirty="0">
                          <a:solidFill>
                            <a:srgbClr val="000000"/>
                          </a:solidFill>
                          <a:effectLst/>
                          <a:latin typeface="Times New Roman"/>
                          <a:ea typeface="Times New Roman"/>
                        </a:rPr>
                        <a:t>х</a:t>
                      </a:r>
                      <a:endParaRPr lang="ru-RU" sz="1200" dirty="0">
                        <a:effectLst/>
                        <a:latin typeface="Times New Roman"/>
                        <a:ea typeface="Times New Roman"/>
                      </a:endParaRPr>
                    </a:p>
                  </a:txBody>
                  <a:tcPr marL="68580" marR="68580" marT="0" marB="0" anchor="b"/>
                </a:tc>
              </a:tr>
            </a:tbl>
          </a:graphicData>
        </a:graphic>
      </p:graphicFrame>
      <p:sp>
        <p:nvSpPr>
          <p:cNvPr id="32844" name="Заголовок 1"/>
          <p:cNvSpPr>
            <a:spLocks noGrp="1"/>
          </p:cNvSpPr>
          <p:nvPr>
            <p:ph type="title"/>
          </p:nvPr>
        </p:nvSpPr>
        <p:spPr>
          <a:xfrm>
            <a:off x="1371600" y="266308"/>
            <a:ext cx="7772400" cy="1143000"/>
          </a:xfrm>
        </p:spPr>
        <p:txBody>
          <a:bodyPr/>
          <a:lstStyle/>
          <a:p>
            <a:pPr algn="ctr">
              <a:defRPr/>
            </a:pPr>
            <a:r>
              <a:rPr lang="ru-RU" sz="1600" dirty="0" smtClean="0">
                <a:solidFill>
                  <a:schemeClr val="accent4">
                    <a:lumMod val="60000"/>
                    <a:lumOff val="40000"/>
                  </a:schemeClr>
                </a:solidFill>
              </a:rPr>
              <a:t>Основные характеристики проекта бюджета Новодеревянковского сельского поселения Каневского района</a:t>
            </a:r>
            <a:br>
              <a:rPr lang="ru-RU" sz="1600" dirty="0" smtClean="0">
                <a:solidFill>
                  <a:schemeClr val="accent4">
                    <a:lumMod val="60000"/>
                    <a:lumOff val="40000"/>
                  </a:schemeClr>
                </a:solidFill>
              </a:rPr>
            </a:br>
            <a:r>
              <a:rPr lang="ru-RU" sz="1600" dirty="0" smtClean="0">
                <a:solidFill>
                  <a:schemeClr val="accent4">
                    <a:lumMod val="60000"/>
                    <a:lumOff val="40000"/>
                  </a:schemeClr>
                </a:solidFill>
              </a:rPr>
              <a:t>Проект Решения Совета «О бюджете Новодеревянковского сельского поселения Каневского района на </a:t>
            </a:r>
            <a:r>
              <a:rPr lang="ru-RU" sz="1600" dirty="0" smtClean="0">
                <a:solidFill>
                  <a:schemeClr val="accent4">
                    <a:lumMod val="60000"/>
                    <a:lumOff val="40000"/>
                  </a:schemeClr>
                </a:solidFill>
              </a:rPr>
              <a:t>2023 </a:t>
            </a:r>
            <a:r>
              <a:rPr lang="ru-RU" sz="1600" dirty="0" smtClean="0">
                <a:solidFill>
                  <a:schemeClr val="accent4">
                    <a:lumMod val="60000"/>
                    <a:lumOff val="40000"/>
                  </a:schemeClr>
                </a:solidFill>
              </a:rPr>
              <a:t>год»</a:t>
            </a:r>
          </a:p>
        </p:txBody>
      </p:sp>
      <p:pic>
        <p:nvPicPr>
          <p:cNvPr id="2050" name="Picture 2" descr="http://www.muravlenko.com/uploads/posts/2011-12/1324612715_2011-10-2020-bjudzhet.jpg"/>
          <p:cNvPicPr>
            <a:picLocks noChangeAspect="1" noChangeArrowheads="1"/>
          </p:cNvPicPr>
          <p:nvPr/>
        </p:nvPicPr>
        <p:blipFill>
          <a:blip r:embed="rId2"/>
          <a:srcRect/>
          <a:stretch>
            <a:fillRect/>
          </a:stretch>
        </p:blipFill>
        <p:spPr bwMode="auto">
          <a:xfrm>
            <a:off x="0" y="836712"/>
            <a:ext cx="1714512" cy="1714512"/>
          </a:xfrm>
          <a:prstGeom prst="rect">
            <a:avLst/>
          </a:prstGeom>
          <a:ln>
            <a:noFill/>
          </a:ln>
          <a:effectLst>
            <a:softEdge rad="112500"/>
          </a:effectLst>
        </p:spPr>
      </p:pic>
      <p:sp>
        <p:nvSpPr>
          <p:cNvPr id="32837" name="TextBox 5"/>
          <p:cNvSpPr txBox="1">
            <a:spLocks noChangeArrowheads="1"/>
          </p:cNvSpPr>
          <p:nvPr/>
        </p:nvSpPr>
        <p:spPr bwMode="auto">
          <a:xfrm>
            <a:off x="7286625" y="1214438"/>
            <a:ext cx="16430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ru-RU" altLang="ru-RU" b="1">
                <a:latin typeface="Cambria" pitchFamily="18" charset="0"/>
              </a:rPr>
              <a:t>тыс. рублей</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Заголовок 1"/>
          <p:cNvSpPr>
            <a:spLocks noGrp="1"/>
          </p:cNvSpPr>
          <p:nvPr>
            <p:ph type="title"/>
          </p:nvPr>
        </p:nvSpPr>
        <p:spPr>
          <a:xfrm>
            <a:off x="971600" y="404664"/>
            <a:ext cx="7772400" cy="511175"/>
          </a:xfrm>
        </p:spPr>
        <p:txBody>
          <a:bodyPr>
            <a:normAutofit/>
          </a:bodyPr>
          <a:lstStyle/>
          <a:p>
            <a:pPr algn="ctr" eaLnBrk="1" hangingPunct="1"/>
            <a:r>
              <a:rPr lang="ru-RU" altLang="ru-RU" sz="1600" b="1" dirty="0" smtClean="0">
                <a:latin typeface="Times New Roman" pitchFamily="18" charset="0"/>
                <a:cs typeface="Times New Roman" pitchFamily="18" charset="0"/>
              </a:rPr>
              <a:t>Проект бюджета поселения по налоговым и неналоговым доходам </a:t>
            </a:r>
            <a:r>
              <a:rPr lang="ru-RU" altLang="ru-RU" sz="1600" b="1" dirty="0" smtClean="0">
                <a:latin typeface="Times New Roman" pitchFamily="18" charset="0"/>
                <a:cs typeface="Times New Roman" pitchFamily="18" charset="0"/>
              </a:rPr>
              <a:t>на  </a:t>
            </a:r>
            <a:r>
              <a:rPr lang="ru-RU" altLang="ru-RU" sz="1600" b="1" dirty="0" smtClean="0">
                <a:latin typeface="Times New Roman" pitchFamily="18" charset="0"/>
                <a:cs typeface="Times New Roman" pitchFamily="18" charset="0"/>
              </a:rPr>
              <a:t>2023год</a:t>
            </a:r>
            <a:endParaRPr lang="ru-RU" altLang="ru-RU" sz="1600" b="1" dirty="0" smtClean="0">
              <a:latin typeface="Times New Roman" pitchFamily="18" charset="0"/>
              <a:cs typeface="Times New Roman" pitchFamily="18" charset="0"/>
            </a:endParaRPr>
          </a:p>
        </p:txBody>
      </p:sp>
      <p:sp>
        <p:nvSpPr>
          <p:cNvPr id="3" name="Rectangle 10"/>
          <p:cNvSpPr>
            <a:spLocks noChangeArrowheads="1"/>
          </p:cNvSpPr>
          <p:nvPr/>
        </p:nvSpPr>
        <p:spPr bwMode="auto">
          <a:xfrm>
            <a:off x="3243263" y="1277651"/>
            <a:ext cx="23436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ru-RU" alt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1165317015"/>
              </p:ext>
            </p:extLst>
          </p:nvPr>
        </p:nvGraphicFramePr>
        <p:xfrm>
          <a:off x="539552" y="908721"/>
          <a:ext cx="8136904" cy="5669208"/>
        </p:xfrm>
        <a:graphic>
          <a:graphicData uri="http://schemas.openxmlformats.org/drawingml/2006/table">
            <a:tbl>
              <a:tblPr firstRow="1" firstCol="1" bandRow="1">
                <a:tableStyleId>{5C22544A-7EE6-4342-B048-85BDC9FD1C3A}</a:tableStyleId>
              </a:tblPr>
              <a:tblGrid>
                <a:gridCol w="2788323"/>
                <a:gridCol w="1029485"/>
                <a:gridCol w="1219545"/>
                <a:gridCol w="1194998"/>
                <a:gridCol w="1004938"/>
                <a:gridCol w="899615"/>
              </a:tblGrid>
              <a:tr h="161639">
                <a:tc rowSpan="2">
                  <a:txBody>
                    <a:bodyPr/>
                    <a:lstStyle/>
                    <a:p>
                      <a:pPr algn="ctr">
                        <a:spcAft>
                          <a:spcPts val="0"/>
                        </a:spcAft>
                      </a:pPr>
                      <a:r>
                        <a:rPr lang="ru-RU" sz="1000" dirty="0">
                          <a:effectLst/>
                        </a:rPr>
                        <a:t>Наименование доходов</a:t>
                      </a:r>
                      <a:endParaRPr lang="ru-RU" sz="1000" dirty="0">
                        <a:effectLst/>
                        <a:latin typeface="Times New Roman"/>
                        <a:ea typeface="Times New Roman"/>
                      </a:endParaRPr>
                    </a:p>
                  </a:txBody>
                  <a:tcPr marL="23145" marR="23145" marT="0" marB="0" anchor="ctr"/>
                </a:tc>
                <a:tc rowSpan="2">
                  <a:txBody>
                    <a:bodyPr/>
                    <a:lstStyle/>
                    <a:p>
                      <a:pPr algn="ctr">
                        <a:spcAft>
                          <a:spcPts val="0"/>
                        </a:spcAft>
                      </a:pPr>
                      <a:r>
                        <a:rPr lang="ru-RU" sz="1000">
                          <a:effectLst/>
                        </a:rPr>
                        <a:t>Факт 2021 года</a:t>
                      </a:r>
                      <a:endParaRPr lang="ru-RU" sz="1000">
                        <a:effectLst/>
                        <a:latin typeface="Times New Roman"/>
                        <a:ea typeface="Times New Roman"/>
                      </a:endParaRPr>
                    </a:p>
                  </a:txBody>
                  <a:tcPr marL="23145" marR="23145" marT="0" marB="0" anchor="ctr"/>
                </a:tc>
                <a:tc>
                  <a:txBody>
                    <a:bodyPr/>
                    <a:lstStyle/>
                    <a:p>
                      <a:pPr algn="ctr">
                        <a:spcAft>
                          <a:spcPts val="0"/>
                        </a:spcAft>
                      </a:pPr>
                      <a:r>
                        <a:rPr lang="ru-RU" sz="1000" dirty="0">
                          <a:effectLst/>
                        </a:rPr>
                        <a:t> </a:t>
                      </a:r>
                      <a:endParaRPr lang="ru-RU" sz="1000" dirty="0">
                        <a:effectLst/>
                        <a:latin typeface="Times New Roman"/>
                        <a:ea typeface="Times New Roman"/>
                      </a:endParaRPr>
                    </a:p>
                  </a:txBody>
                  <a:tcPr marL="23145" marR="23145" marT="0" marB="0" anchor="ctr"/>
                </a:tc>
                <a:tc rowSpan="2">
                  <a:txBody>
                    <a:bodyPr/>
                    <a:lstStyle/>
                    <a:p>
                      <a:pPr algn="ctr">
                        <a:spcAft>
                          <a:spcPts val="0"/>
                        </a:spcAft>
                      </a:pPr>
                      <a:r>
                        <a:rPr lang="ru-RU" sz="1000">
                          <a:effectLst/>
                        </a:rPr>
                        <a:t>Проект бюджета на 2023 год</a:t>
                      </a:r>
                      <a:endParaRPr lang="ru-RU" sz="1000">
                        <a:effectLst/>
                        <a:latin typeface="Times New Roman"/>
                        <a:ea typeface="Times New Roman"/>
                      </a:endParaRPr>
                    </a:p>
                  </a:txBody>
                  <a:tcPr marL="23145" marR="23145" marT="0" marB="0" anchor="ctr"/>
                </a:tc>
                <a:tc rowSpan="2">
                  <a:txBody>
                    <a:bodyPr/>
                    <a:lstStyle/>
                    <a:p>
                      <a:pPr algn="ctr">
                        <a:spcAft>
                          <a:spcPts val="0"/>
                        </a:spcAft>
                      </a:pPr>
                      <a:r>
                        <a:rPr lang="ru-RU" sz="1000">
                          <a:effectLst/>
                        </a:rPr>
                        <a:t>Доля в доходах  2023 г</a:t>
                      </a:r>
                      <a:endParaRPr lang="ru-RU" sz="1000">
                        <a:effectLst/>
                        <a:latin typeface="Times New Roman"/>
                        <a:ea typeface="Times New Roman"/>
                      </a:endParaRPr>
                    </a:p>
                  </a:txBody>
                  <a:tcPr marL="23145" marR="23145" marT="0" marB="0" anchor="ctr"/>
                </a:tc>
                <a:tc rowSpan="2">
                  <a:txBody>
                    <a:bodyPr/>
                    <a:lstStyle/>
                    <a:p>
                      <a:pPr algn="ctr">
                        <a:spcAft>
                          <a:spcPts val="0"/>
                        </a:spcAft>
                      </a:pPr>
                      <a:r>
                        <a:rPr lang="ru-RU" sz="1000">
                          <a:effectLst/>
                        </a:rPr>
                        <a:t>2023/ 2022, %</a:t>
                      </a:r>
                      <a:endParaRPr lang="ru-RU" sz="1000">
                        <a:effectLst/>
                        <a:latin typeface="Times New Roman"/>
                        <a:ea typeface="Times New Roman"/>
                      </a:endParaRPr>
                    </a:p>
                  </a:txBody>
                  <a:tcPr marL="23145" marR="23145" marT="0" marB="0" anchor="ctr"/>
                </a:tc>
              </a:tr>
              <a:tr h="414424">
                <a:tc vMerge="1">
                  <a:txBody>
                    <a:bodyPr/>
                    <a:lstStyle/>
                    <a:p>
                      <a:endParaRPr lang="ru-RU"/>
                    </a:p>
                  </a:txBody>
                  <a:tcPr/>
                </a:tc>
                <a:tc vMerge="1">
                  <a:txBody>
                    <a:bodyPr/>
                    <a:lstStyle/>
                    <a:p>
                      <a:endParaRPr lang="ru-RU"/>
                    </a:p>
                  </a:txBody>
                  <a:tcPr/>
                </a:tc>
                <a:tc>
                  <a:txBody>
                    <a:bodyPr/>
                    <a:lstStyle/>
                    <a:p>
                      <a:pPr algn="ctr">
                        <a:spcAft>
                          <a:spcPts val="0"/>
                        </a:spcAft>
                      </a:pPr>
                      <a:r>
                        <a:rPr lang="ru-RU" sz="1000" dirty="0">
                          <a:effectLst/>
                        </a:rPr>
                        <a:t>Уточненное бюджетное назначение на 2022 год</a:t>
                      </a:r>
                      <a:endParaRPr lang="ru-RU" sz="1000" dirty="0">
                        <a:effectLst/>
                        <a:latin typeface="Times New Roman"/>
                        <a:ea typeface="Times New Roman"/>
                      </a:endParaRPr>
                    </a:p>
                  </a:txBody>
                  <a:tcPr marL="23145" marR="23145" marT="0" marB="0" anchor="ctr"/>
                </a:tc>
                <a:tc vMerge="1">
                  <a:txBody>
                    <a:bodyPr/>
                    <a:lstStyle/>
                    <a:p>
                      <a:endParaRPr lang="ru-RU"/>
                    </a:p>
                  </a:txBody>
                  <a:tcPr/>
                </a:tc>
                <a:tc vMerge="1">
                  <a:txBody>
                    <a:bodyPr/>
                    <a:lstStyle/>
                    <a:p>
                      <a:endParaRPr lang="ru-RU"/>
                    </a:p>
                  </a:txBody>
                  <a:tcPr/>
                </a:tc>
                <a:tc vMerge="1">
                  <a:txBody>
                    <a:bodyPr/>
                    <a:lstStyle/>
                    <a:p>
                      <a:endParaRPr lang="ru-RU"/>
                    </a:p>
                  </a:txBody>
                  <a:tcPr/>
                </a:tc>
              </a:tr>
              <a:tr h="161639">
                <a:tc>
                  <a:txBody>
                    <a:bodyPr/>
                    <a:lstStyle/>
                    <a:p>
                      <a:pPr algn="ctr">
                        <a:spcAft>
                          <a:spcPts val="0"/>
                        </a:spcAft>
                      </a:pPr>
                      <a:r>
                        <a:rPr lang="ru-RU" sz="1000">
                          <a:effectLst/>
                        </a:rPr>
                        <a:t>1</a:t>
                      </a:r>
                      <a:endParaRPr lang="ru-RU" sz="1000">
                        <a:effectLst/>
                        <a:latin typeface="Times New Roman"/>
                        <a:ea typeface="Times New Roman"/>
                      </a:endParaRPr>
                    </a:p>
                  </a:txBody>
                  <a:tcPr marL="23145" marR="23145" marT="0" marB="0" anchor="ctr"/>
                </a:tc>
                <a:tc>
                  <a:txBody>
                    <a:bodyPr/>
                    <a:lstStyle/>
                    <a:p>
                      <a:pPr algn="ctr">
                        <a:spcAft>
                          <a:spcPts val="0"/>
                        </a:spcAft>
                      </a:pPr>
                      <a:r>
                        <a:rPr lang="ru-RU" sz="1000">
                          <a:effectLst/>
                        </a:rPr>
                        <a:t>2</a:t>
                      </a:r>
                      <a:endParaRPr lang="ru-RU" sz="1000">
                        <a:effectLst/>
                        <a:latin typeface="Times New Roman"/>
                        <a:ea typeface="Times New Roman"/>
                      </a:endParaRPr>
                    </a:p>
                  </a:txBody>
                  <a:tcPr marL="23145" marR="23145" marT="0" marB="0" anchor="ctr"/>
                </a:tc>
                <a:tc>
                  <a:txBody>
                    <a:bodyPr/>
                    <a:lstStyle/>
                    <a:p>
                      <a:pPr algn="ctr">
                        <a:spcAft>
                          <a:spcPts val="0"/>
                        </a:spcAft>
                      </a:pPr>
                      <a:r>
                        <a:rPr lang="ru-RU" sz="1000">
                          <a:effectLst/>
                        </a:rPr>
                        <a:t>3</a:t>
                      </a:r>
                      <a:endParaRPr lang="ru-RU" sz="1000">
                        <a:effectLst/>
                        <a:latin typeface="Times New Roman"/>
                        <a:ea typeface="Times New Roman"/>
                      </a:endParaRPr>
                    </a:p>
                  </a:txBody>
                  <a:tcPr marL="23145" marR="23145" marT="0" marB="0" anchor="ctr"/>
                </a:tc>
                <a:tc>
                  <a:txBody>
                    <a:bodyPr/>
                    <a:lstStyle/>
                    <a:p>
                      <a:pPr algn="ctr">
                        <a:spcAft>
                          <a:spcPts val="0"/>
                        </a:spcAft>
                      </a:pPr>
                      <a:r>
                        <a:rPr lang="ru-RU" sz="1000">
                          <a:effectLst/>
                        </a:rPr>
                        <a:t>4</a:t>
                      </a:r>
                      <a:endParaRPr lang="ru-RU" sz="1000">
                        <a:effectLst/>
                        <a:latin typeface="Times New Roman"/>
                        <a:ea typeface="Times New Roman"/>
                      </a:endParaRPr>
                    </a:p>
                  </a:txBody>
                  <a:tcPr marL="23145" marR="23145" marT="0" marB="0" anchor="ctr"/>
                </a:tc>
                <a:tc>
                  <a:txBody>
                    <a:bodyPr/>
                    <a:lstStyle/>
                    <a:p>
                      <a:pPr algn="ctr">
                        <a:spcAft>
                          <a:spcPts val="0"/>
                        </a:spcAft>
                      </a:pPr>
                      <a:r>
                        <a:rPr lang="ru-RU" sz="1000">
                          <a:effectLst/>
                        </a:rPr>
                        <a:t>5</a:t>
                      </a:r>
                      <a:endParaRPr lang="ru-RU" sz="1000">
                        <a:effectLst/>
                        <a:latin typeface="Times New Roman"/>
                        <a:ea typeface="Times New Roman"/>
                      </a:endParaRPr>
                    </a:p>
                  </a:txBody>
                  <a:tcPr marL="23145" marR="23145" marT="0" marB="0" anchor="ctr"/>
                </a:tc>
                <a:tc>
                  <a:txBody>
                    <a:bodyPr/>
                    <a:lstStyle/>
                    <a:p>
                      <a:pPr algn="ctr">
                        <a:spcAft>
                          <a:spcPts val="0"/>
                        </a:spcAft>
                      </a:pPr>
                      <a:r>
                        <a:rPr lang="ru-RU" sz="1000">
                          <a:effectLst/>
                        </a:rPr>
                        <a:t>6</a:t>
                      </a:r>
                      <a:endParaRPr lang="ru-RU" sz="1000">
                        <a:effectLst/>
                        <a:latin typeface="Times New Roman"/>
                        <a:ea typeface="Times New Roman"/>
                      </a:endParaRPr>
                    </a:p>
                  </a:txBody>
                  <a:tcPr marL="23145" marR="23145" marT="0" marB="0" anchor="ctr"/>
                </a:tc>
              </a:tr>
              <a:tr h="200286">
                <a:tc>
                  <a:txBody>
                    <a:bodyPr/>
                    <a:lstStyle/>
                    <a:p>
                      <a:pPr>
                        <a:spcAft>
                          <a:spcPts val="0"/>
                        </a:spcAft>
                      </a:pPr>
                      <a:r>
                        <a:rPr lang="ru-RU" sz="1000">
                          <a:effectLst/>
                        </a:rPr>
                        <a:t>Налог на доходы физических лиц</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9 302,3</a:t>
                      </a:r>
                      <a:endParaRPr lang="ru-RU" sz="1000">
                        <a:effectLst/>
                        <a:latin typeface="Times New Roman"/>
                        <a:ea typeface="Times New Roman"/>
                      </a:endParaRPr>
                    </a:p>
                  </a:txBody>
                  <a:tcPr marL="23145" marR="23145" marT="0" marB="0" anchor="b"/>
                </a:tc>
                <a:tc>
                  <a:txBody>
                    <a:bodyPr/>
                    <a:lstStyle/>
                    <a:p>
                      <a:pPr algn="r">
                        <a:spcAft>
                          <a:spcPts val="0"/>
                        </a:spcAft>
                      </a:pPr>
                      <a:r>
                        <a:rPr lang="ru-RU" sz="1000" dirty="0">
                          <a:effectLst/>
                        </a:rPr>
                        <a:t>9 488,0</a:t>
                      </a:r>
                      <a:endParaRPr lang="ru-RU" sz="1000" dirty="0">
                        <a:effectLst/>
                        <a:latin typeface="Times New Roman"/>
                        <a:ea typeface="Times New Roman"/>
                      </a:endParaRPr>
                    </a:p>
                  </a:txBody>
                  <a:tcPr marL="23145" marR="23145" marT="0" marB="0" anchor="b"/>
                </a:tc>
                <a:tc>
                  <a:txBody>
                    <a:bodyPr/>
                    <a:lstStyle/>
                    <a:p>
                      <a:pPr algn="r">
                        <a:spcAft>
                          <a:spcPts val="0"/>
                        </a:spcAft>
                      </a:pPr>
                      <a:r>
                        <a:rPr lang="ru-RU" sz="1000">
                          <a:effectLst/>
                        </a:rPr>
                        <a:t>10 888,0</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18,22</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114,8</a:t>
                      </a:r>
                      <a:endParaRPr lang="ru-RU" sz="1000">
                        <a:effectLst/>
                        <a:latin typeface="Times New Roman"/>
                        <a:ea typeface="Times New Roman"/>
                      </a:endParaRPr>
                    </a:p>
                  </a:txBody>
                  <a:tcPr marL="23145" marR="23145" marT="0" marB="0" anchor="b"/>
                </a:tc>
              </a:tr>
              <a:tr h="484918">
                <a:tc>
                  <a:txBody>
                    <a:bodyPr/>
                    <a:lstStyle/>
                    <a:p>
                      <a:pPr>
                        <a:spcAft>
                          <a:spcPts val="0"/>
                        </a:spcAft>
                      </a:pPr>
                      <a:r>
                        <a:rPr lang="ru-RU" sz="1000">
                          <a:effectLst/>
                        </a:rPr>
                        <a:t>Акцизы по подакцизным товарам (продукции), производимым на территории Российской Федерации</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5 874,4</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6 163,0</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6 202,6</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10,38</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100,6</a:t>
                      </a:r>
                      <a:endParaRPr lang="ru-RU" sz="1000">
                        <a:effectLst/>
                        <a:latin typeface="Times New Roman"/>
                        <a:ea typeface="Times New Roman"/>
                      </a:endParaRPr>
                    </a:p>
                  </a:txBody>
                  <a:tcPr marL="23145" marR="23145" marT="0" marB="0" anchor="b"/>
                </a:tc>
              </a:tr>
              <a:tr h="181392">
                <a:tc>
                  <a:txBody>
                    <a:bodyPr/>
                    <a:lstStyle/>
                    <a:p>
                      <a:pPr>
                        <a:spcAft>
                          <a:spcPts val="0"/>
                        </a:spcAft>
                      </a:pPr>
                      <a:r>
                        <a:rPr lang="ru-RU" sz="1000">
                          <a:effectLst/>
                        </a:rPr>
                        <a:t>Единый сельскохозяйственный налог</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24 651,7</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44 461,7</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30 384,7</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50,84</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68,3</a:t>
                      </a:r>
                      <a:endParaRPr lang="ru-RU" sz="1000">
                        <a:effectLst/>
                        <a:latin typeface="Times New Roman"/>
                        <a:ea typeface="Times New Roman"/>
                      </a:endParaRPr>
                    </a:p>
                  </a:txBody>
                  <a:tcPr marL="23145" marR="23145" marT="0" marB="0" anchor="b"/>
                </a:tc>
              </a:tr>
              <a:tr h="646557">
                <a:tc>
                  <a:txBody>
                    <a:bodyPr/>
                    <a:lstStyle/>
                    <a:p>
                      <a:pPr>
                        <a:spcAft>
                          <a:spcPts val="0"/>
                        </a:spcAft>
                      </a:pPr>
                      <a:r>
                        <a:rPr lang="ru-RU" sz="1000">
                          <a:effectLst/>
                        </a:rPr>
                        <a:t>Налог на имущество физических лиц, взимаемый по ставкам, применяемым к объектам налогообложения, расположенным в границах сельских поселений</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1 145,2</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1 473,0</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1 318,0</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2,2</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89,5</a:t>
                      </a:r>
                      <a:endParaRPr lang="ru-RU" sz="1000">
                        <a:effectLst/>
                        <a:latin typeface="Times New Roman"/>
                        <a:ea typeface="Times New Roman"/>
                      </a:endParaRPr>
                    </a:p>
                  </a:txBody>
                  <a:tcPr marL="23145" marR="23145" marT="0" marB="0" anchor="b"/>
                </a:tc>
              </a:tr>
              <a:tr h="161639">
                <a:tc>
                  <a:txBody>
                    <a:bodyPr/>
                    <a:lstStyle/>
                    <a:p>
                      <a:pPr>
                        <a:spcAft>
                          <a:spcPts val="0"/>
                        </a:spcAft>
                      </a:pPr>
                      <a:r>
                        <a:rPr lang="ru-RU" sz="1000">
                          <a:effectLst/>
                        </a:rPr>
                        <a:t>Земельный налог </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10 605,1</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12 306,0</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10 910,0</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18,26</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88,7</a:t>
                      </a:r>
                      <a:endParaRPr lang="ru-RU" sz="1000">
                        <a:effectLst/>
                        <a:latin typeface="Times New Roman"/>
                        <a:ea typeface="Times New Roman"/>
                      </a:endParaRPr>
                    </a:p>
                  </a:txBody>
                  <a:tcPr marL="23145" marR="23145" marT="0" marB="0" anchor="b"/>
                </a:tc>
              </a:tr>
              <a:tr h="537467">
                <a:tc>
                  <a:txBody>
                    <a:bodyPr/>
                    <a:lstStyle/>
                    <a:p>
                      <a:pPr>
                        <a:spcAft>
                          <a:spcPts val="0"/>
                        </a:spcAft>
                      </a:pPr>
                      <a:r>
                        <a:rPr lang="ru-RU" sz="1000">
                          <a:effectLst/>
                        </a:rPr>
                        <a:t>Государственная пошлина за государственную регистрацию, а также за совершение прочих юридически значимых действий</a:t>
                      </a:r>
                      <a:endParaRPr lang="ru-RU" sz="1000">
                        <a:effectLst/>
                        <a:latin typeface="Times New Roman"/>
                        <a:ea typeface="Times New Roman"/>
                      </a:endParaRPr>
                    </a:p>
                  </a:txBody>
                  <a:tcPr marL="23145" marR="23145" marT="0" marB="0" anchor="b"/>
                </a:tc>
                <a:tc>
                  <a:txBody>
                    <a:bodyPr/>
                    <a:lstStyle/>
                    <a:p>
                      <a:pPr>
                        <a:spcAft>
                          <a:spcPts val="0"/>
                        </a:spcAft>
                      </a:pPr>
                      <a:r>
                        <a:rPr lang="ru-RU" sz="1000">
                          <a:effectLst/>
                        </a:rPr>
                        <a:t>-</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6,4</a:t>
                      </a:r>
                      <a:endParaRPr lang="ru-RU" sz="1000">
                        <a:effectLst/>
                        <a:latin typeface="Times New Roman"/>
                        <a:ea typeface="Times New Roman"/>
                      </a:endParaRPr>
                    </a:p>
                  </a:txBody>
                  <a:tcPr marL="23145" marR="23145" marT="0" marB="0" anchor="b"/>
                </a:tc>
                <a:tc>
                  <a:txBody>
                    <a:bodyPr/>
                    <a:lstStyle/>
                    <a:p>
                      <a:pPr>
                        <a:spcAft>
                          <a:spcPts val="0"/>
                        </a:spcAft>
                      </a:pPr>
                      <a:r>
                        <a:rPr lang="ru-RU" sz="1000">
                          <a:effectLst/>
                        </a:rPr>
                        <a:t>-</a:t>
                      </a:r>
                      <a:endParaRPr lang="ru-RU" sz="1000">
                        <a:effectLst/>
                        <a:latin typeface="Times New Roman"/>
                        <a:ea typeface="Times New Roman"/>
                      </a:endParaRPr>
                    </a:p>
                  </a:txBody>
                  <a:tcPr marL="23145" marR="23145" marT="0" marB="0" anchor="b"/>
                </a:tc>
                <a:tc>
                  <a:txBody>
                    <a:bodyPr/>
                    <a:lstStyle/>
                    <a:p>
                      <a:pPr>
                        <a:spcAft>
                          <a:spcPts val="0"/>
                        </a:spcAft>
                      </a:pPr>
                      <a:r>
                        <a:rPr lang="ru-RU" sz="1000">
                          <a:effectLst/>
                        </a:rPr>
                        <a:t> </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х</a:t>
                      </a:r>
                      <a:endParaRPr lang="ru-RU" sz="1000">
                        <a:effectLst/>
                        <a:latin typeface="Times New Roman"/>
                        <a:ea typeface="Times New Roman"/>
                      </a:endParaRPr>
                    </a:p>
                  </a:txBody>
                  <a:tcPr marL="23145" marR="23145" marT="0" marB="0" anchor="b"/>
                </a:tc>
              </a:tr>
              <a:tr h="383254">
                <a:tc>
                  <a:txBody>
                    <a:bodyPr/>
                    <a:lstStyle/>
                    <a:p>
                      <a:pPr>
                        <a:spcAft>
                          <a:spcPts val="0"/>
                        </a:spcAft>
                      </a:pPr>
                      <a:r>
                        <a:rPr lang="ru-RU" sz="1000" dirty="0">
                          <a:effectLst/>
                        </a:rPr>
                        <a:t>Прочие поступления от использования </a:t>
                      </a:r>
                      <a:r>
                        <a:rPr lang="ru-RU" sz="1000" dirty="0" smtClean="0">
                          <a:effectLst/>
                        </a:rPr>
                        <a:t>имущества</a:t>
                      </a:r>
                      <a:endParaRPr lang="ru-RU" sz="1000" dirty="0">
                        <a:effectLst/>
                        <a:latin typeface="Times New Roman"/>
                        <a:ea typeface="Times New Roman"/>
                      </a:endParaRPr>
                    </a:p>
                  </a:txBody>
                  <a:tcPr marL="23145" marR="23145" marT="0" marB="0" anchor="b"/>
                </a:tc>
                <a:tc>
                  <a:txBody>
                    <a:bodyPr/>
                    <a:lstStyle/>
                    <a:p>
                      <a:pPr algn="r">
                        <a:spcAft>
                          <a:spcPts val="0"/>
                        </a:spcAft>
                      </a:pPr>
                      <a:r>
                        <a:rPr lang="ru-RU" sz="1000">
                          <a:effectLst/>
                        </a:rPr>
                        <a:t>23,2</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23,2</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23,2</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0,04</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100,0</a:t>
                      </a:r>
                      <a:endParaRPr lang="ru-RU" sz="1000">
                        <a:effectLst/>
                        <a:latin typeface="Times New Roman"/>
                        <a:ea typeface="Times New Roman"/>
                      </a:endParaRPr>
                    </a:p>
                  </a:txBody>
                  <a:tcPr marL="23145" marR="23145" marT="0" marB="0" anchor="b"/>
                </a:tc>
              </a:tr>
              <a:tr h="646557">
                <a:tc>
                  <a:txBody>
                    <a:bodyPr/>
                    <a:lstStyle/>
                    <a:p>
                      <a:pPr>
                        <a:spcAft>
                          <a:spcPts val="0"/>
                        </a:spcAft>
                      </a:pPr>
                      <a:r>
                        <a:rPr lang="ru-RU" sz="1000">
                          <a:effectLst/>
                        </a:rPr>
                        <a:t>Плата, поступившая в рамках договора за предоставление права на размещение и эксплуатацию нестационарного торгового объекта</a:t>
                      </a:r>
                      <a:endParaRPr lang="ru-RU" sz="1000">
                        <a:effectLst/>
                        <a:latin typeface="Times New Roman"/>
                        <a:ea typeface="Times New Roman"/>
                      </a:endParaRPr>
                    </a:p>
                  </a:txBody>
                  <a:tcPr marL="23145" marR="23145" marT="0" marB="0" anchor="b"/>
                </a:tc>
                <a:tc>
                  <a:txBody>
                    <a:bodyPr/>
                    <a:lstStyle/>
                    <a:p>
                      <a:pPr>
                        <a:spcAft>
                          <a:spcPts val="0"/>
                        </a:spcAft>
                      </a:pPr>
                      <a:r>
                        <a:rPr lang="ru-RU" sz="1000">
                          <a:effectLst/>
                        </a:rPr>
                        <a:t> </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6,6</a:t>
                      </a:r>
                      <a:endParaRPr lang="ru-RU" sz="1000">
                        <a:effectLst/>
                        <a:latin typeface="Times New Roman"/>
                        <a:ea typeface="Times New Roman"/>
                      </a:endParaRPr>
                    </a:p>
                  </a:txBody>
                  <a:tcPr marL="23145" marR="23145" marT="0" marB="0" anchor="b"/>
                </a:tc>
                <a:tc>
                  <a:txBody>
                    <a:bodyPr/>
                    <a:lstStyle/>
                    <a:p>
                      <a:pPr>
                        <a:spcAft>
                          <a:spcPts val="0"/>
                        </a:spcAft>
                      </a:pPr>
                      <a:r>
                        <a:rPr lang="ru-RU" sz="1000">
                          <a:effectLst/>
                        </a:rPr>
                        <a:t> </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0,0</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0,0</a:t>
                      </a:r>
                      <a:endParaRPr lang="ru-RU" sz="1000">
                        <a:effectLst/>
                        <a:latin typeface="Times New Roman"/>
                        <a:ea typeface="Times New Roman"/>
                      </a:endParaRPr>
                    </a:p>
                  </a:txBody>
                  <a:tcPr marL="23145" marR="23145" marT="0" marB="0" anchor="b"/>
                </a:tc>
              </a:tr>
              <a:tr h="484918">
                <a:tc>
                  <a:txBody>
                    <a:bodyPr/>
                    <a:lstStyle/>
                    <a:p>
                      <a:pPr>
                        <a:spcAft>
                          <a:spcPts val="0"/>
                        </a:spcAft>
                      </a:pPr>
                      <a:r>
                        <a:rPr lang="ru-RU" sz="1000">
                          <a:effectLst/>
                        </a:rPr>
                        <a:t>Прочие доходы от оказания платных услуг (работ) получателями средств бюджетов сельских поселений</a:t>
                      </a:r>
                      <a:endParaRPr lang="ru-RU" sz="1000">
                        <a:effectLst/>
                        <a:latin typeface="Times New Roman"/>
                        <a:ea typeface="Times New Roman"/>
                      </a:endParaRPr>
                    </a:p>
                  </a:txBody>
                  <a:tcPr marL="23145" marR="23145" marT="0" marB="0" anchor="b"/>
                </a:tc>
                <a:tc>
                  <a:txBody>
                    <a:bodyPr/>
                    <a:lstStyle/>
                    <a:p>
                      <a:pPr algn="r">
                        <a:spcAft>
                          <a:spcPts val="0"/>
                        </a:spcAft>
                      </a:pPr>
                      <a:r>
                        <a:rPr lang="ru-RU" sz="1000" dirty="0">
                          <a:effectLst/>
                        </a:rPr>
                        <a:t>5,2</a:t>
                      </a:r>
                      <a:endParaRPr lang="ru-RU" sz="1000" dirty="0">
                        <a:effectLst/>
                        <a:latin typeface="Times New Roman"/>
                        <a:ea typeface="Times New Roman"/>
                      </a:endParaRPr>
                    </a:p>
                  </a:txBody>
                  <a:tcPr marL="23145" marR="23145" marT="0" marB="0" anchor="b"/>
                </a:tc>
                <a:tc>
                  <a:txBody>
                    <a:bodyPr/>
                    <a:lstStyle/>
                    <a:p>
                      <a:pPr algn="r">
                        <a:spcAft>
                          <a:spcPts val="0"/>
                        </a:spcAft>
                      </a:pPr>
                      <a:r>
                        <a:rPr lang="ru-RU" sz="1000">
                          <a:effectLst/>
                        </a:rPr>
                        <a:t>25,0</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25,0</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0,04</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100,0</a:t>
                      </a:r>
                      <a:endParaRPr lang="ru-RU" sz="1000">
                        <a:effectLst/>
                        <a:latin typeface="Times New Roman"/>
                        <a:ea typeface="Times New Roman"/>
                      </a:endParaRPr>
                    </a:p>
                  </a:txBody>
                  <a:tcPr marL="23145" marR="23145" marT="0" marB="0" anchor="b"/>
                </a:tc>
              </a:tr>
              <a:tr h="323279">
                <a:tc>
                  <a:txBody>
                    <a:bodyPr/>
                    <a:lstStyle/>
                    <a:p>
                      <a:pPr>
                        <a:spcAft>
                          <a:spcPts val="0"/>
                        </a:spcAft>
                      </a:pPr>
                      <a:r>
                        <a:rPr lang="ru-RU" sz="1000">
                          <a:effectLst/>
                        </a:rPr>
                        <a:t>Прочие доходы от компенсации затрат государству</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10,6</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28,7</a:t>
                      </a:r>
                      <a:endParaRPr lang="ru-RU" sz="1000">
                        <a:effectLst/>
                        <a:latin typeface="Times New Roman"/>
                        <a:ea typeface="Times New Roman"/>
                      </a:endParaRPr>
                    </a:p>
                  </a:txBody>
                  <a:tcPr marL="23145" marR="23145" marT="0" marB="0" anchor="b"/>
                </a:tc>
                <a:tc>
                  <a:txBody>
                    <a:bodyPr/>
                    <a:lstStyle/>
                    <a:p>
                      <a:pPr>
                        <a:spcAft>
                          <a:spcPts val="0"/>
                        </a:spcAft>
                      </a:pPr>
                      <a:r>
                        <a:rPr lang="ru-RU" sz="1000">
                          <a:effectLst/>
                        </a:rPr>
                        <a:t>-</a:t>
                      </a:r>
                      <a:endParaRPr lang="ru-RU" sz="1000">
                        <a:effectLst/>
                        <a:latin typeface="Times New Roman"/>
                        <a:ea typeface="Times New Roman"/>
                      </a:endParaRPr>
                    </a:p>
                  </a:txBody>
                  <a:tcPr marL="23145" marR="23145" marT="0" marB="0" anchor="b"/>
                </a:tc>
                <a:tc>
                  <a:txBody>
                    <a:bodyPr/>
                    <a:lstStyle/>
                    <a:p>
                      <a:pPr>
                        <a:spcAft>
                          <a:spcPts val="0"/>
                        </a:spcAft>
                      </a:pPr>
                      <a:r>
                        <a:rPr lang="ru-RU" sz="1000">
                          <a:effectLst/>
                        </a:rPr>
                        <a:t> </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х</a:t>
                      </a:r>
                      <a:endParaRPr lang="ru-RU" sz="1000">
                        <a:effectLst/>
                        <a:latin typeface="Times New Roman"/>
                        <a:ea typeface="Times New Roman"/>
                      </a:endParaRPr>
                    </a:p>
                  </a:txBody>
                  <a:tcPr marL="23145" marR="23145" marT="0" marB="0" anchor="b"/>
                </a:tc>
              </a:tr>
              <a:tr h="181392">
                <a:tc>
                  <a:txBody>
                    <a:bodyPr/>
                    <a:lstStyle/>
                    <a:p>
                      <a:pPr>
                        <a:spcAft>
                          <a:spcPts val="0"/>
                        </a:spcAft>
                      </a:pPr>
                      <a:r>
                        <a:rPr lang="ru-RU" sz="1000">
                          <a:effectLst/>
                        </a:rPr>
                        <a:t>Штрафы ,санкции, возмещение ущерба</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132,3</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66,8</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10,0</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0,02</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15,0</a:t>
                      </a:r>
                      <a:endParaRPr lang="ru-RU" sz="1000">
                        <a:effectLst/>
                        <a:latin typeface="Times New Roman"/>
                        <a:ea typeface="Times New Roman"/>
                      </a:endParaRPr>
                    </a:p>
                  </a:txBody>
                  <a:tcPr marL="23145" marR="23145" marT="0" marB="0" anchor="b"/>
                </a:tc>
              </a:tr>
              <a:tr h="323279">
                <a:tc>
                  <a:txBody>
                    <a:bodyPr/>
                    <a:lstStyle/>
                    <a:p>
                      <a:pPr>
                        <a:spcAft>
                          <a:spcPts val="0"/>
                        </a:spcAft>
                      </a:pPr>
                      <a:r>
                        <a:rPr lang="ru-RU" sz="1000">
                          <a:effectLst/>
                        </a:rPr>
                        <a:t>Невыясненные поступления, зачисляемые в бюджеты сельских поселений</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-7,4</a:t>
                      </a:r>
                      <a:endParaRPr lang="ru-RU" sz="1000">
                        <a:effectLst/>
                        <a:latin typeface="Times New Roman"/>
                        <a:ea typeface="Times New Roman"/>
                      </a:endParaRPr>
                    </a:p>
                  </a:txBody>
                  <a:tcPr marL="23145" marR="23145" marT="0" marB="0" anchor="b"/>
                </a:tc>
                <a:tc>
                  <a:txBody>
                    <a:bodyPr/>
                    <a:lstStyle/>
                    <a:p>
                      <a:pPr>
                        <a:spcAft>
                          <a:spcPts val="0"/>
                        </a:spcAft>
                      </a:pPr>
                      <a:r>
                        <a:rPr lang="ru-RU" sz="1000">
                          <a:effectLst/>
                        </a:rPr>
                        <a:t> </a:t>
                      </a:r>
                      <a:endParaRPr lang="ru-RU" sz="1000">
                        <a:effectLst/>
                        <a:latin typeface="Times New Roman"/>
                        <a:ea typeface="Times New Roman"/>
                      </a:endParaRPr>
                    </a:p>
                  </a:txBody>
                  <a:tcPr marL="23145" marR="23145" marT="0" marB="0" anchor="b"/>
                </a:tc>
                <a:tc>
                  <a:txBody>
                    <a:bodyPr/>
                    <a:lstStyle/>
                    <a:p>
                      <a:pPr>
                        <a:spcAft>
                          <a:spcPts val="0"/>
                        </a:spcAft>
                      </a:pPr>
                      <a:r>
                        <a:rPr lang="ru-RU" sz="1000">
                          <a:effectLst/>
                        </a:rPr>
                        <a:t> </a:t>
                      </a:r>
                      <a:endParaRPr lang="ru-RU" sz="1000">
                        <a:effectLst/>
                        <a:latin typeface="Times New Roman"/>
                        <a:ea typeface="Times New Roman"/>
                      </a:endParaRPr>
                    </a:p>
                  </a:txBody>
                  <a:tcPr marL="23145" marR="23145" marT="0" marB="0" anchor="b"/>
                </a:tc>
                <a:tc>
                  <a:txBody>
                    <a:bodyPr/>
                    <a:lstStyle/>
                    <a:p>
                      <a:pPr algn="r">
                        <a:spcAft>
                          <a:spcPts val="0"/>
                        </a:spcAft>
                      </a:pPr>
                      <a:r>
                        <a:rPr lang="ru-RU" sz="1000">
                          <a:effectLst/>
                        </a:rPr>
                        <a:t>0,0</a:t>
                      </a:r>
                      <a:endParaRPr lang="ru-RU" sz="1000">
                        <a:effectLst/>
                        <a:latin typeface="Times New Roman"/>
                        <a:ea typeface="Times New Roman"/>
                      </a:endParaRPr>
                    </a:p>
                  </a:txBody>
                  <a:tcPr marL="23145" marR="23145" marT="0" marB="0" anchor="b"/>
                </a:tc>
                <a:tc>
                  <a:txBody>
                    <a:bodyPr/>
                    <a:lstStyle/>
                    <a:p>
                      <a:pPr>
                        <a:spcAft>
                          <a:spcPts val="0"/>
                        </a:spcAft>
                      </a:pPr>
                      <a:r>
                        <a:rPr lang="ru-RU" sz="1000">
                          <a:effectLst/>
                        </a:rPr>
                        <a:t> </a:t>
                      </a:r>
                      <a:endParaRPr lang="ru-RU" sz="1000">
                        <a:effectLst/>
                        <a:latin typeface="Times New Roman"/>
                        <a:ea typeface="Times New Roman"/>
                      </a:endParaRPr>
                    </a:p>
                  </a:txBody>
                  <a:tcPr marL="23145" marR="23145" marT="0" marB="0" anchor="b"/>
                </a:tc>
              </a:tr>
              <a:tr h="181392">
                <a:tc>
                  <a:txBody>
                    <a:bodyPr/>
                    <a:lstStyle/>
                    <a:p>
                      <a:pPr>
                        <a:spcAft>
                          <a:spcPts val="0"/>
                        </a:spcAft>
                      </a:pPr>
                      <a:r>
                        <a:rPr lang="ru-RU" sz="1000" b="1" dirty="0">
                          <a:effectLst/>
                        </a:rPr>
                        <a:t>Всего налоговых и неналоговых  доходов</a:t>
                      </a:r>
                      <a:endParaRPr lang="ru-RU" sz="1000" b="1" dirty="0">
                        <a:effectLst/>
                        <a:latin typeface="Times New Roman"/>
                        <a:ea typeface="Times New Roman"/>
                      </a:endParaRPr>
                    </a:p>
                  </a:txBody>
                  <a:tcPr marL="23145" marR="23145" marT="0" marB="0" anchor="b"/>
                </a:tc>
                <a:tc>
                  <a:txBody>
                    <a:bodyPr/>
                    <a:lstStyle/>
                    <a:p>
                      <a:pPr algn="r">
                        <a:spcAft>
                          <a:spcPts val="0"/>
                        </a:spcAft>
                      </a:pPr>
                      <a:r>
                        <a:rPr lang="ru-RU" sz="1000" b="1" dirty="0">
                          <a:effectLst/>
                        </a:rPr>
                        <a:t>51 750,0</a:t>
                      </a:r>
                      <a:endParaRPr lang="ru-RU" sz="1000" b="1" dirty="0">
                        <a:effectLst/>
                        <a:latin typeface="Times New Roman"/>
                        <a:ea typeface="Times New Roman"/>
                      </a:endParaRPr>
                    </a:p>
                  </a:txBody>
                  <a:tcPr marL="23145" marR="23145" marT="0" marB="0" anchor="b"/>
                </a:tc>
                <a:tc>
                  <a:txBody>
                    <a:bodyPr/>
                    <a:lstStyle/>
                    <a:p>
                      <a:pPr algn="r">
                        <a:spcAft>
                          <a:spcPts val="0"/>
                        </a:spcAft>
                      </a:pPr>
                      <a:r>
                        <a:rPr lang="ru-RU" sz="1000" b="1" dirty="0">
                          <a:effectLst/>
                        </a:rPr>
                        <a:t>74 048,4</a:t>
                      </a:r>
                      <a:endParaRPr lang="ru-RU" sz="1000" b="1" dirty="0">
                        <a:effectLst/>
                        <a:latin typeface="Times New Roman"/>
                        <a:ea typeface="Times New Roman"/>
                      </a:endParaRPr>
                    </a:p>
                  </a:txBody>
                  <a:tcPr marL="23145" marR="23145" marT="0" marB="0" anchor="b"/>
                </a:tc>
                <a:tc>
                  <a:txBody>
                    <a:bodyPr/>
                    <a:lstStyle/>
                    <a:p>
                      <a:pPr algn="r">
                        <a:spcAft>
                          <a:spcPts val="0"/>
                        </a:spcAft>
                      </a:pPr>
                      <a:r>
                        <a:rPr lang="ru-RU" sz="1000" b="1" dirty="0">
                          <a:effectLst/>
                        </a:rPr>
                        <a:t>59 761,5</a:t>
                      </a:r>
                      <a:endParaRPr lang="ru-RU" sz="1000" b="1" dirty="0">
                        <a:effectLst/>
                        <a:latin typeface="Times New Roman"/>
                        <a:ea typeface="Times New Roman"/>
                      </a:endParaRPr>
                    </a:p>
                  </a:txBody>
                  <a:tcPr marL="23145" marR="23145" marT="0" marB="0" anchor="b"/>
                </a:tc>
                <a:tc>
                  <a:txBody>
                    <a:bodyPr/>
                    <a:lstStyle/>
                    <a:p>
                      <a:pPr algn="r">
                        <a:spcAft>
                          <a:spcPts val="0"/>
                        </a:spcAft>
                      </a:pPr>
                      <a:r>
                        <a:rPr lang="ru-RU" sz="1000" b="1" dirty="0">
                          <a:effectLst/>
                        </a:rPr>
                        <a:t>100,0</a:t>
                      </a:r>
                      <a:endParaRPr lang="ru-RU" sz="1000" b="1" dirty="0">
                        <a:effectLst/>
                        <a:latin typeface="Times New Roman"/>
                        <a:ea typeface="Times New Roman"/>
                      </a:endParaRPr>
                    </a:p>
                  </a:txBody>
                  <a:tcPr marL="23145" marR="23145" marT="0" marB="0" anchor="b"/>
                </a:tc>
                <a:tc>
                  <a:txBody>
                    <a:bodyPr/>
                    <a:lstStyle/>
                    <a:p>
                      <a:pPr algn="r">
                        <a:spcAft>
                          <a:spcPts val="0"/>
                        </a:spcAft>
                      </a:pPr>
                      <a:r>
                        <a:rPr lang="ru-RU" sz="1000" b="1" dirty="0">
                          <a:effectLst/>
                        </a:rPr>
                        <a:t>80,7</a:t>
                      </a:r>
                      <a:endParaRPr lang="ru-RU" sz="1000" b="1" dirty="0">
                        <a:effectLst/>
                        <a:latin typeface="Times New Roman"/>
                        <a:ea typeface="Times New Roman"/>
                      </a:endParaRPr>
                    </a:p>
                  </a:txBody>
                  <a:tcPr marL="23145" marR="23145" marT="0" marB="0" anchor="b"/>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Заголовок 1"/>
          <p:cNvSpPr>
            <a:spLocks noGrp="1"/>
          </p:cNvSpPr>
          <p:nvPr>
            <p:ph type="title"/>
          </p:nvPr>
        </p:nvSpPr>
        <p:spPr>
          <a:xfrm>
            <a:off x="1115616" y="-400050"/>
            <a:ext cx="7772400" cy="1143000"/>
          </a:xfrm>
        </p:spPr>
        <p:txBody>
          <a:bodyPr>
            <a:normAutofit fontScale="90000"/>
          </a:bodyPr>
          <a:lstStyle/>
          <a:p>
            <a:pPr algn="ctr" eaLnBrk="1" hangingPunct="1"/>
            <a:r>
              <a:rPr lang="ru-RU" altLang="ru-RU" sz="2400" b="1" dirty="0" smtClean="0">
                <a:latin typeface="Times New Roman" pitchFamily="18" charset="0"/>
                <a:cs typeface="Times New Roman" pitchFamily="18" charset="0"/>
              </a:rPr>
              <a:t/>
            </a:r>
            <a:br>
              <a:rPr lang="ru-RU" altLang="ru-RU" sz="2400" b="1" dirty="0" smtClean="0">
                <a:latin typeface="Times New Roman" pitchFamily="18" charset="0"/>
                <a:cs typeface="Times New Roman" pitchFamily="18" charset="0"/>
              </a:rPr>
            </a:br>
            <a:r>
              <a:rPr lang="ru-RU" altLang="ru-RU" sz="2400" b="1" dirty="0">
                <a:latin typeface="Times New Roman" pitchFamily="18" charset="0"/>
                <a:cs typeface="Times New Roman" pitchFamily="18" charset="0"/>
              </a:rPr>
              <a:t/>
            </a:r>
            <a:br>
              <a:rPr lang="ru-RU" altLang="ru-RU" sz="2400" b="1" dirty="0">
                <a:latin typeface="Times New Roman" pitchFamily="18" charset="0"/>
                <a:cs typeface="Times New Roman" pitchFamily="18" charset="0"/>
              </a:rPr>
            </a:br>
            <a:r>
              <a:rPr lang="ru-RU" altLang="ru-RU" sz="2400" b="1" dirty="0" smtClean="0">
                <a:latin typeface="Times New Roman" pitchFamily="18" charset="0"/>
                <a:cs typeface="Times New Roman" pitchFamily="18" charset="0"/>
              </a:rPr>
              <a:t>Безвозмездные поступления</a:t>
            </a: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5576" y="627063"/>
            <a:ext cx="7920880" cy="5682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Содержимое 2"/>
          <p:cNvSpPr>
            <a:spLocks noGrp="1"/>
          </p:cNvSpPr>
          <p:nvPr>
            <p:ph idx="1"/>
          </p:nvPr>
        </p:nvSpPr>
        <p:spPr>
          <a:xfrm>
            <a:off x="714375" y="857250"/>
            <a:ext cx="8106097" cy="6000750"/>
          </a:xfrm>
        </p:spPr>
        <p:txBody>
          <a:bodyPr>
            <a:normAutofit fontScale="92500" lnSpcReduction="10000"/>
          </a:bodyPr>
          <a:lstStyle/>
          <a:p>
            <a:pPr indent="0" algn="ctr">
              <a:spcAft>
                <a:spcPts val="0"/>
              </a:spcAft>
              <a:buNone/>
            </a:pPr>
            <a:r>
              <a:rPr lang="ru-RU" sz="2800" dirty="0">
                <a:solidFill>
                  <a:schemeClr val="bg1"/>
                </a:solidFill>
                <a:latin typeface="Times New Roman"/>
                <a:ea typeface="Times New Roman"/>
              </a:rPr>
              <a:t>ОБЪЯВЛЕНИЕ</a:t>
            </a:r>
          </a:p>
          <a:p>
            <a:pPr indent="450215" algn="just">
              <a:spcAft>
                <a:spcPts val="0"/>
              </a:spcAft>
            </a:pPr>
            <a:r>
              <a:rPr lang="ru-RU" sz="1800" b="1" dirty="0">
                <a:latin typeface="Times New Roman"/>
                <a:ea typeface="Times New Roman"/>
              </a:rPr>
              <a:t> </a:t>
            </a:r>
            <a:endParaRPr lang="ru-RU" sz="1600" dirty="0">
              <a:latin typeface="Times New Roman"/>
              <a:ea typeface="Times New Roman"/>
            </a:endParaRPr>
          </a:p>
          <a:p>
            <a:pPr indent="450215" algn="just">
              <a:spcAft>
                <a:spcPts val="0"/>
              </a:spcAft>
            </a:pPr>
            <a:endParaRPr lang="ru-RU" sz="1800" dirty="0">
              <a:latin typeface="Times New Roman"/>
              <a:ea typeface="Times New Roman"/>
            </a:endParaRPr>
          </a:p>
          <a:p>
            <a:pPr indent="450215" algn="just">
              <a:spcAft>
                <a:spcPts val="0"/>
              </a:spcAft>
            </a:pPr>
            <a:r>
              <a:rPr lang="ru-RU" sz="1800" dirty="0">
                <a:latin typeface="Times New Roman"/>
                <a:ea typeface="Times New Roman"/>
              </a:rPr>
              <a:t>По инициативе администрации Новодеревянковского сельского поселения Каневского района 28 ноября 2022 года в 10-00 часов в актовом зале МАУ «СКЦ  «Досуг» (ст. Новодеревянковская, ул. Мира, 22) состоятся публичные слушания по проекту решения Совета Новодеревянковского сельского поселения Каневского района  «О бюджете Новодеревянковского сельского поселения Каневского района на 2023 год».</a:t>
            </a:r>
          </a:p>
          <a:p>
            <a:pPr indent="450215" algn="just">
              <a:spcAft>
                <a:spcPts val="0"/>
              </a:spcAft>
            </a:pPr>
            <a:r>
              <a:rPr lang="ru-RU" sz="1800" dirty="0">
                <a:latin typeface="Times New Roman"/>
                <a:ea typeface="Times New Roman"/>
              </a:rPr>
              <a:t>С проектом бюджета Новодеревянковского сельского поселения Каневского района на 2023 год можно ознакомиться в библиотеке в Доме культуры ст. Новодеревянковской, в администрации сельского поселения в кабинете № 7 в рабочие дни с 8-00 до 16-00 часов, в информационно-телекоммуникационной сети «Интернет» (интернет-ссылка) http://novderevnya.ru (официальные документы).</a:t>
            </a:r>
          </a:p>
          <a:p>
            <a:pPr indent="450215" algn="just">
              <a:spcAft>
                <a:spcPts val="0"/>
              </a:spcAft>
            </a:pPr>
            <a:r>
              <a:rPr lang="ru-RU" sz="1800" dirty="0">
                <a:latin typeface="Times New Roman"/>
                <a:ea typeface="Times New Roman"/>
              </a:rPr>
              <a:t>Предложения и замечания по проекту решения Совета Новодеревянковского сельского поселения Каневского района «О бюджете Новодеревянковского сельского поселения Каневского района на 2022 год» направлять в письменном виде в организационный комитет по проведению публичных слушаний (ст. Новодеревянковская, ул. Ленина, 108, здание администрации сельского поселения, кабинет № 7, тел.4-62-92).</a:t>
            </a:r>
          </a:p>
          <a:p>
            <a:pPr indent="0" algn="just">
              <a:spcAft>
                <a:spcPts val="0"/>
              </a:spcAft>
              <a:buNone/>
            </a:pPr>
            <a:r>
              <a:rPr lang="ru-RU" sz="1800" dirty="0">
                <a:latin typeface="Times New Roman"/>
                <a:ea typeface="Times New Roman"/>
              </a:rPr>
              <a:t>	</a:t>
            </a:r>
            <a:endParaRPr lang="ru-RU" sz="1600" dirty="0">
              <a:latin typeface="Times New Roman"/>
              <a:ea typeface="Times New Roman"/>
            </a:endParaRPr>
          </a:p>
          <a:p>
            <a:pPr marL="0" indent="0">
              <a:buNone/>
            </a:pPr>
            <a:r>
              <a:rPr lang="ru-RU" sz="1800" dirty="0">
                <a:latin typeface="Times New Roman"/>
                <a:ea typeface="Times New Roman"/>
              </a:rPr>
              <a:t>	 </a:t>
            </a:r>
            <a:r>
              <a:rPr lang="ru-RU" sz="1800" b="1" dirty="0">
                <a:latin typeface="Times New Roman"/>
                <a:ea typeface="Times New Roman"/>
              </a:rPr>
              <a:t>Оргкомитет по проведению публичных слушаний</a:t>
            </a:r>
            <a:endParaRPr lang="ru-RU" altLang="ru-RU" dirty="0" smtClean="0"/>
          </a:p>
        </p:txBody>
      </p:sp>
      <p:sp>
        <p:nvSpPr>
          <p:cNvPr id="15362" name="Заголовок 1"/>
          <p:cNvSpPr>
            <a:spLocks noGrp="1"/>
          </p:cNvSpPr>
          <p:nvPr>
            <p:ph type="title"/>
          </p:nvPr>
        </p:nvSpPr>
        <p:spPr>
          <a:xfrm>
            <a:off x="914400" y="274638"/>
            <a:ext cx="7772400" cy="654050"/>
          </a:xfrm>
        </p:spPr>
        <p:txBody>
          <a:bodyPr>
            <a:normAutofit/>
          </a:bodyPr>
          <a:lstStyle/>
          <a:p>
            <a:r>
              <a:rPr lang="ru-RU" altLang="ru-RU" sz="3000" dirty="0" smtClean="0"/>
              <a:t>Публичные слушания</a:t>
            </a:r>
            <a:endParaRPr lang="ru-RU" altLang="ru-RU"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Заголовок 1"/>
          <p:cNvSpPr>
            <a:spLocks noGrp="1"/>
          </p:cNvSpPr>
          <p:nvPr>
            <p:ph type="title"/>
          </p:nvPr>
        </p:nvSpPr>
        <p:spPr/>
        <p:txBody>
          <a:bodyPr>
            <a:normAutofit/>
          </a:bodyPr>
          <a:lstStyle/>
          <a:p>
            <a:pPr algn="ctr" eaLnBrk="1" hangingPunct="1"/>
            <a:r>
              <a:rPr lang="ru-RU" altLang="ru-RU" sz="2400" b="1" dirty="0" smtClean="0">
                <a:latin typeface="Times New Roman" pitchFamily="18" charset="0"/>
                <a:cs typeface="Times New Roman" pitchFamily="18" charset="0"/>
              </a:rPr>
              <a:t>Динамика расходов бюджета  Новодеревянковского сельского поселения Каневского района</a:t>
            </a:r>
          </a:p>
        </p:txBody>
      </p:sp>
      <p:sp>
        <p:nvSpPr>
          <p:cNvPr id="4" name="Rectangle 1"/>
          <p:cNvSpPr>
            <a:spLocks noChangeArrowheads="1"/>
          </p:cNvSpPr>
          <p:nvPr/>
        </p:nvSpPr>
        <p:spPr bwMode="auto">
          <a:xfrm flipV="1">
            <a:off x="0" y="404664"/>
            <a:ext cx="8424936" cy="2880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178943114"/>
              </p:ext>
            </p:extLst>
          </p:nvPr>
        </p:nvGraphicFramePr>
        <p:xfrm>
          <a:off x="323528" y="1772818"/>
          <a:ext cx="8496945" cy="4167109"/>
        </p:xfrm>
        <a:graphic>
          <a:graphicData uri="http://schemas.openxmlformats.org/drawingml/2006/table">
            <a:tbl>
              <a:tblPr>
                <a:tableStyleId>{5C22544A-7EE6-4342-B048-85BDC9FD1C3A}</a:tableStyleId>
              </a:tblPr>
              <a:tblGrid>
                <a:gridCol w="3011918"/>
                <a:gridCol w="1052133"/>
                <a:gridCol w="1116722"/>
                <a:gridCol w="992642"/>
                <a:gridCol w="1269698"/>
                <a:gridCol w="1053832"/>
              </a:tblGrid>
              <a:tr h="1005566">
                <a:tc>
                  <a:txBody>
                    <a:bodyPr/>
                    <a:lstStyle/>
                    <a:p>
                      <a:pPr algn="ctr">
                        <a:spcAft>
                          <a:spcPts val="0"/>
                        </a:spcAft>
                      </a:pPr>
                      <a:r>
                        <a:rPr lang="ru-RU" sz="1300" dirty="0">
                          <a:effectLst/>
                        </a:rPr>
                        <a:t>Наименование раздела</a:t>
                      </a:r>
                      <a:endParaRPr lang="ru-RU" sz="1300" dirty="0">
                        <a:effectLst/>
                        <a:latin typeface="Times New Roman"/>
                        <a:ea typeface="Times New Roman"/>
                      </a:endParaRPr>
                    </a:p>
                  </a:txBody>
                  <a:tcPr marL="68580" marR="68580" marT="0" marB="0" anchor="ctr"/>
                </a:tc>
                <a:tc>
                  <a:txBody>
                    <a:bodyPr/>
                    <a:lstStyle/>
                    <a:p>
                      <a:pPr algn="ctr">
                        <a:spcAft>
                          <a:spcPts val="0"/>
                        </a:spcAft>
                      </a:pPr>
                      <a:r>
                        <a:rPr lang="ru-RU" sz="1300">
                          <a:effectLst/>
                        </a:rPr>
                        <a:t>Оценка за 2022 год, тыс. руб.</a:t>
                      </a:r>
                      <a:endParaRPr lang="ru-RU" sz="1300">
                        <a:effectLst/>
                        <a:latin typeface="Times New Roman"/>
                        <a:ea typeface="Times New Roman"/>
                      </a:endParaRPr>
                    </a:p>
                  </a:txBody>
                  <a:tcPr marL="68580" marR="68580" marT="0" marB="0" anchor="ctr"/>
                </a:tc>
                <a:tc>
                  <a:txBody>
                    <a:bodyPr/>
                    <a:lstStyle/>
                    <a:p>
                      <a:pPr algn="ctr">
                        <a:spcAft>
                          <a:spcPts val="0"/>
                        </a:spcAft>
                      </a:pPr>
                      <a:r>
                        <a:rPr lang="ru-RU" sz="1300">
                          <a:effectLst/>
                        </a:rPr>
                        <a:t>Проект 2023 год,</a:t>
                      </a:r>
                    </a:p>
                    <a:p>
                      <a:pPr algn="ctr">
                        <a:spcAft>
                          <a:spcPts val="0"/>
                        </a:spcAft>
                      </a:pPr>
                      <a:r>
                        <a:rPr lang="ru-RU" sz="1300">
                          <a:effectLst/>
                        </a:rPr>
                        <a:t>тыс. руб.</a:t>
                      </a:r>
                      <a:endParaRPr lang="ru-RU" sz="1300">
                        <a:effectLst/>
                        <a:latin typeface="Times New Roman"/>
                        <a:ea typeface="Times New Roman"/>
                      </a:endParaRPr>
                    </a:p>
                  </a:txBody>
                  <a:tcPr marL="68580" marR="68580" marT="0" marB="0" anchor="ctr"/>
                </a:tc>
                <a:tc>
                  <a:txBody>
                    <a:bodyPr/>
                    <a:lstStyle/>
                    <a:p>
                      <a:pPr algn="ctr">
                        <a:spcAft>
                          <a:spcPts val="0"/>
                        </a:spcAft>
                      </a:pPr>
                      <a:r>
                        <a:rPr lang="ru-RU" sz="1300">
                          <a:effectLst/>
                        </a:rPr>
                        <a:t>Доля в расходах</a:t>
                      </a:r>
                    </a:p>
                    <a:p>
                      <a:pPr algn="ctr">
                        <a:spcAft>
                          <a:spcPts val="0"/>
                        </a:spcAft>
                      </a:pPr>
                      <a:r>
                        <a:rPr lang="ru-RU" sz="1300">
                          <a:effectLst/>
                        </a:rPr>
                        <a:t>2023 год, %</a:t>
                      </a:r>
                      <a:endParaRPr lang="ru-RU" sz="1300">
                        <a:effectLst/>
                        <a:latin typeface="Times New Roman"/>
                        <a:ea typeface="Times New Roman"/>
                      </a:endParaRPr>
                    </a:p>
                  </a:txBody>
                  <a:tcPr marL="68580" marR="68580" marT="0" marB="0" anchor="ctr"/>
                </a:tc>
                <a:tc>
                  <a:txBody>
                    <a:bodyPr/>
                    <a:lstStyle/>
                    <a:p>
                      <a:pPr algn="ctr">
                        <a:spcAft>
                          <a:spcPts val="0"/>
                        </a:spcAft>
                      </a:pPr>
                      <a:r>
                        <a:rPr lang="ru-RU" sz="1300">
                          <a:effectLst/>
                        </a:rPr>
                        <a:t>Отклонение 2023 года от 2022 года, тыс. руб.</a:t>
                      </a:r>
                      <a:endParaRPr lang="ru-RU" sz="1300">
                        <a:effectLst/>
                        <a:latin typeface="Times New Roman"/>
                        <a:ea typeface="Times New Roman"/>
                      </a:endParaRPr>
                    </a:p>
                  </a:txBody>
                  <a:tcPr marL="68580" marR="68580" marT="0" marB="0" anchor="ctr"/>
                </a:tc>
                <a:tc>
                  <a:txBody>
                    <a:bodyPr/>
                    <a:lstStyle/>
                    <a:p>
                      <a:pPr algn="ctr">
                        <a:spcAft>
                          <a:spcPts val="0"/>
                        </a:spcAft>
                      </a:pPr>
                      <a:r>
                        <a:rPr lang="ru-RU" sz="1300">
                          <a:effectLst/>
                        </a:rPr>
                        <a:t>2023 год к 2022 году, %</a:t>
                      </a:r>
                      <a:endParaRPr lang="ru-RU" sz="1300">
                        <a:effectLst/>
                        <a:latin typeface="Times New Roman"/>
                        <a:ea typeface="Times New Roman"/>
                      </a:endParaRPr>
                    </a:p>
                  </a:txBody>
                  <a:tcPr marL="68580" marR="68580" marT="0" marB="0" anchor="ctr"/>
                </a:tc>
              </a:tr>
              <a:tr h="251391">
                <a:tc>
                  <a:txBody>
                    <a:bodyPr/>
                    <a:lstStyle/>
                    <a:p>
                      <a:pPr>
                        <a:spcAft>
                          <a:spcPts val="0"/>
                        </a:spcAft>
                      </a:pPr>
                      <a:r>
                        <a:rPr lang="ru-RU" sz="1300">
                          <a:effectLst/>
                        </a:rPr>
                        <a:t>Расходы, всего</a:t>
                      </a:r>
                      <a:endParaRPr lang="ru-RU" sz="1300">
                        <a:effectLst/>
                        <a:latin typeface="Times New Roman"/>
                        <a:ea typeface="Times New Roman"/>
                      </a:endParaRPr>
                    </a:p>
                  </a:txBody>
                  <a:tcPr marL="68580" marR="68580" marT="0" marB="0"/>
                </a:tc>
                <a:tc>
                  <a:txBody>
                    <a:bodyPr/>
                    <a:lstStyle/>
                    <a:p>
                      <a:pPr algn="r">
                        <a:spcAft>
                          <a:spcPts val="0"/>
                        </a:spcAft>
                      </a:pPr>
                      <a:r>
                        <a:rPr lang="ru-RU" sz="1300" dirty="0">
                          <a:effectLst/>
                        </a:rPr>
                        <a:t>68 696,0</a:t>
                      </a:r>
                      <a:endParaRPr lang="ru-RU" sz="1300" dirty="0">
                        <a:effectLst/>
                        <a:latin typeface="Times New Roman"/>
                        <a:ea typeface="Times New Roman"/>
                      </a:endParaRPr>
                    </a:p>
                  </a:txBody>
                  <a:tcPr marL="68580" marR="68580" marT="0" marB="0" anchor="ctr"/>
                </a:tc>
                <a:tc>
                  <a:txBody>
                    <a:bodyPr/>
                    <a:lstStyle/>
                    <a:p>
                      <a:pPr algn="r">
                        <a:spcAft>
                          <a:spcPts val="0"/>
                        </a:spcAft>
                      </a:pPr>
                      <a:r>
                        <a:rPr lang="ru-RU" sz="1300">
                          <a:effectLst/>
                        </a:rPr>
                        <a:t>144 253,8</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100,0</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75 557,8</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210,0</a:t>
                      </a:r>
                      <a:endParaRPr lang="ru-RU" sz="1300">
                        <a:effectLst/>
                        <a:latin typeface="Times New Roman"/>
                        <a:ea typeface="Times New Roman"/>
                      </a:endParaRPr>
                    </a:p>
                  </a:txBody>
                  <a:tcPr marL="68580" marR="68580" marT="0" marB="0" anchor="ctr"/>
                </a:tc>
              </a:tr>
              <a:tr h="502783">
                <a:tc>
                  <a:txBody>
                    <a:bodyPr/>
                    <a:lstStyle/>
                    <a:p>
                      <a:pPr>
                        <a:spcAft>
                          <a:spcPts val="0"/>
                        </a:spcAft>
                      </a:pPr>
                      <a:r>
                        <a:rPr lang="ru-RU" sz="1300">
                          <a:effectLst/>
                        </a:rPr>
                        <a:t>0100 Общегосударственные вопросы</a:t>
                      </a:r>
                      <a:endParaRPr lang="ru-RU" sz="1300">
                        <a:effectLst/>
                        <a:latin typeface="Times New Roman"/>
                        <a:ea typeface="Times New Roman"/>
                      </a:endParaRPr>
                    </a:p>
                  </a:txBody>
                  <a:tcPr marL="68580" marR="68580" marT="0" marB="0"/>
                </a:tc>
                <a:tc>
                  <a:txBody>
                    <a:bodyPr/>
                    <a:lstStyle/>
                    <a:p>
                      <a:pPr algn="r">
                        <a:spcAft>
                          <a:spcPts val="0"/>
                        </a:spcAft>
                      </a:pPr>
                      <a:r>
                        <a:rPr lang="ru-RU" sz="1300">
                          <a:effectLst/>
                        </a:rPr>
                        <a:t>10 333,9</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dirty="0">
                          <a:effectLst/>
                        </a:rPr>
                        <a:t>9 805,4</a:t>
                      </a:r>
                      <a:endParaRPr lang="ru-RU" sz="1300" dirty="0">
                        <a:effectLst/>
                        <a:latin typeface="Times New Roman"/>
                        <a:ea typeface="Times New Roman"/>
                      </a:endParaRPr>
                    </a:p>
                  </a:txBody>
                  <a:tcPr marL="68580" marR="68580" marT="0" marB="0" anchor="ctr"/>
                </a:tc>
                <a:tc>
                  <a:txBody>
                    <a:bodyPr/>
                    <a:lstStyle/>
                    <a:p>
                      <a:pPr algn="r">
                        <a:spcAft>
                          <a:spcPts val="0"/>
                        </a:spcAft>
                      </a:pPr>
                      <a:r>
                        <a:rPr lang="ru-RU" sz="1300">
                          <a:effectLst/>
                        </a:rPr>
                        <a:t>6,8</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-528,5</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94,9</a:t>
                      </a:r>
                      <a:endParaRPr lang="ru-RU" sz="1300">
                        <a:effectLst/>
                        <a:latin typeface="Times New Roman"/>
                        <a:ea typeface="Times New Roman"/>
                      </a:endParaRPr>
                    </a:p>
                  </a:txBody>
                  <a:tcPr marL="68580" marR="68580" marT="0" marB="0" anchor="ctr"/>
                </a:tc>
              </a:tr>
              <a:tr h="251391">
                <a:tc>
                  <a:txBody>
                    <a:bodyPr/>
                    <a:lstStyle/>
                    <a:p>
                      <a:pPr>
                        <a:spcAft>
                          <a:spcPts val="0"/>
                        </a:spcAft>
                      </a:pPr>
                      <a:r>
                        <a:rPr lang="ru-RU" sz="1300">
                          <a:effectLst/>
                        </a:rPr>
                        <a:t>0200 Национальная оборона</a:t>
                      </a:r>
                      <a:endParaRPr lang="ru-RU" sz="1300">
                        <a:effectLst/>
                        <a:latin typeface="Times New Roman"/>
                        <a:ea typeface="Times New Roman"/>
                      </a:endParaRPr>
                    </a:p>
                  </a:txBody>
                  <a:tcPr marL="68580" marR="68580" marT="0" marB="0"/>
                </a:tc>
                <a:tc>
                  <a:txBody>
                    <a:bodyPr/>
                    <a:lstStyle/>
                    <a:p>
                      <a:pPr algn="r">
                        <a:spcAft>
                          <a:spcPts val="0"/>
                        </a:spcAft>
                      </a:pPr>
                      <a:r>
                        <a:rPr lang="ru-RU" sz="1300">
                          <a:effectLst/>
                        </a:rPr>
                        <a:t>409,8</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700,9</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dirty="0">
                          <a:effectLst/>
                        </a:rPr>
                        <a:t>0,5</a:t>
                      </a:r>
                      <a:endParaRPr lang="ru-RU" sz="1300" dirty="0">
                        <a:effectLst/>
                        <a:latin typeface="Times New Roman"/>
                        <a:ea typeface="Times New Roman"/>
                      </a:endParaRPr>
                    </a:p>
                  </a:txBody>
                  <a:tcPr marL="68580" marR="68580" marT="0" marB="0" anchor="ctr"/>
                </a:tc>
                <a:tc>
                  <a:txBody>
                    <a:bodyPr/>
                    <a:lstStyle/>
                    <a:p>
                      <a:pPr algn="r">
                        <a:spcAft>
                          <a:spcPts val="0"/>
                        </a:spcAft>
                      </a:pPr>
                      <a:r>
                        <a:rPr lang="ru-RU" sz="1300">
                          <a:effectLst/>
                        </a:rPr>
                        <a:t>291,1</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171,0</a:t>
                      </a:r>
                      <a:endParaRPr lang="ru-RU" sz="1300">
                        <a:effectLst/>
                        <a:latin typeface="Times New Roman"/>
                        <a:ea typeface="Times New Roman"/>
                      </a:endParaRPr>
                    </a:p>
                  </a:txBody>
                  <a:tcPr marL="68580" marR="68580" marT="0" marB="0" anchor="ctr"/>
                </a:tc>
              </a:tr>
              <a:tr h="502783">
                <a:tc>
                  <a:txBody>
                    <a:bodyPr/>
                    <a:lstStyle/>
                    <a:p>
                      <a:pPr>
                        <a:spcAft>
                          <a:spcPts val="0"/>
                        </a:spcAft>
                      </a:pPr>
                      <a:r>
                        <a:rPr lang="ru-RU" sz="1300">
                          <a:effectLst/>
                        </a:rPr>
                        <a:t>0300 Национальная безопасность и правоохранительная деятельность</a:t>
                      </a:r>
                      <a:endParaRPr lang="ru-RU" sz="1300">
                        <a:effectLst/>
                        <a:latin typeface="Times New Roman"/>
                        <a:ea typeface="Times New Roman"/>
                      </a:endParaRPr>
                    </a:p>
                  </a:txBody>
                  <a:tcPr marL="68580" marR="68580" marT="0" marB="0"/>
                </a:tc>
                <a:tc>
                  <a:txBody>
                    <a:bodyPr/>
                    <a:lstStyle/>
                    <a:p>
                      <a:pPr algn="r">
                        <a:spcAft>
                          <a:spcPts val="0"/>
                        </a:spcAft>
                      </a:pPr>
                      <a:r>
                        <a:rPr lang="ru-RU" sz="1300">
                          <a:effectLst/>
                        </a:rPr>
                        <a:t>100,0</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100,0</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0,1</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dirty="0">
                          <a:effectLst/>
                        </a:rPr>
                        <a:t>0,0</a:t>
                      </a:r>
                      <a:endParaRPr lang="ru-RU" sz="1300" dirty="0">
                        <a:effectLst/>
                        <a:latin typeface="Times New Roman"/>
                        <a:ea typeface="Times New Roman"/>
                      </a:endParaRPr>
                    </a:p>
                  </a:txBody>
                  <a:tcPr marL="68580" marR="68580" marT="0" marB="0" anchor="ctr"/>
                </a:tc>
                <a:tc>
                  <a:txBody>
                    <a:bodyPr/>
                    <a:lstStyle/>
                    <a:p>
                      <a:pPr algn="r">
                        <a:spcAft>
                          <a:spcPts val="0"/>
                        </a:spcAft>
                      </a:pPr>
                      <a:r>
                        <a:rPr lang="ru-RU" sz="1300" dirty="0">
                          <a:effectLst/>
                        </a:rPr>
                        <a:t>100,0</a:t>
                      </a:r>
                      <a:endParaRPr lang="ru-RU" sz="1300" dirty="0">
                        <a:effectLst/>
                        <a:latin typeface="Times New Roman"/>
                        <a:ea typeface="Times New Roman"/>
                      </a:endParaRPr>
                    </a:p>
                  </a:txBody>
                  <a:tcPr marL="68580" marR="68580" marT="0" marB="0" anchor="ctr"/>
                </a:tc>
              </a:tr>
              <a:tr h="251391">
                <a:tc>
                  <a:txBody>
                    <a:bodyPr/>
                    <a:lstStyle/>
                    <a:p>
                      <a:pPr>
                        <a:spcAft>
                          <a:spcPts val="0"/>
                        </a:spcAft>
                      </a:pPr>
                      <a:r>
                        <a:rPr lang="ru-RU" sz="1300">
                          <a:effectLst/>
                        </a:rPr>
                        <a:t>0400 Национальная экономика</a:t>
                      </a:r>
                      <a:endParaRPr lang="ru-RU" sz="1300">
                        <a:effectLst/>
                        <a:latin typeface="Times New Roman"/>
                        <a:ea typeface="Times New Roman"/>
                      </a:endParaRPr>
                    </a:p>
                  </a:txBody>
                  <a:tcPr marL="68580" marR="68580" marT="0" marB="0"/>
                </a:tc>
                <a:tc>
                  <a:txBody>
                    <a:bodyPr/>
                    <a:lstStyle/>
                    <a:p>
                      <a:pPr algn="r">
                        <a:spcAft>
                          <a:spcPts val="0"/>
                        </a:spcAft>
                      </a:pPr>
                      <a:r>
                        <a:rPr lang="ru-RU" sz="1300">
                          <a:effectLst/>
                        </a:rPr>
                        <a:t>13 700,4</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6 424,5</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4,5</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dirty="0">
                          <a:effectLst/>
                        </a:rPr>
                        <a:t>-7 275,9</a:t>
                      </a:r>
                      <a:endParaRPr lang="ru-RU" sz="1300" dirty="0">
                        <a:effectLst/>
                        <a:latin typeface="Times New Roman"/>
                        <a:ea typeface="Times New Roman"/>
                      </a:endParaRPr>
                    </a:p>
                  </a:txBody>
                  <a:tcPr marL="68580" marR="68580" marT="0" marB="0" anchor="ctr"/>
                </a:tc>
                <a:tc>
                  <a:txBody>
                    <a:bodyPr/>
                    <a:lstStyle/>
                    <a:p>
                      <a:pPr algn="r">
                        <a:spcAft>
                          <a:spcPts val="0"/>
                        </a:spcAft>
                      </a:pPr>
                      <a:r>
                        <a:rPr lang="ru-RU" sz="1300">
                          <a:effectLst/>
                        </a:rPr>
                        <a:t>46,9</a:t>
                      </a:r>
                      <a:endParaRPr lang="ru-RU" sz="1300">
                        <a:effectLst/>
                        <a:latin typeface="Times New Roman"/>
                        <a:ea typeface="Times New Roman"/>
                      </a:endParaRPr>
                    </a:p>
                  </a:txBody>
                  <a:tcPr marL="68580" marR="68580" marT="0" marB="0" anchor="ctr"/>
                </a:tc>
              </a:tr>
              <a:tr h="331037">
                <a:tc>
                  <a:txBody>
                    <a:bodyPr/>
                    <a:lstStyle/>
                    <a:p>
                      <a:pPr>
                        <a:spcAft>
                          <a:spcPts val="0"/>
                        </a:spcAft>
                      </a:pPr>
                      <a:r>
                        <a:rPr lang="ru-RU" sz="1300">
                          <a:effectLst/>
                        </a:rPr>
                        <a:t>0500 Жилищно-коммунальное хозяйство</a:t>
                      </a:r>
                      <a:endParaRPr lang="ru-RU" sz="1300">
                        <a:effectLst/>
                        <a:latin typeface="Times New Roman"/>
                        <a:ea typeface="Times New Roman"/>
                      </a:endParaRPr>
                    </a:p>
                  </a:txBody>
                  <a:tcPr marL="68580" marR="68580" marT="0" marB="0"/>
                </a:tc>
                <a:tc>
                  <a:txBody>
                    <a:bodyPr/>
                    <a:lstStyle/>
                    <a:p>
                      <a:pPr algn="r">
                        <a:spcAft>
                          <a:spcPts val="0"/>
                        </a:spcAft>
                      </a:pPr>
                      <a:r>
                        <a:rPr lang="ru-RU" sz="1300" dirty="0">
                          <a:effectLst/>
                        </a:rPr>
                        <a:t>26 371,3</a:t>
                      </a:r>
                      <a:endParaRPr lang="ru-RU" sz="1300" dirty="0">
                        <a:effectLst/>
                        <a:latin typeface="Times New Roman"/>
                        <a:ea typeface="Times New Roman"/>
                      </a:endParaRPr>
                    </a:p>
                  </a:txBody>
                  <a:tcPr marL="68580" marR="68580" marT="0" marB="0" anchor="ctr"/>
                </a:tc>
                <a:tc>
                  <a:txBody>
                    <a:bodyPr/>
                    <a:lstStyle/>
                    <a:p>
                      <a:pPr algn="r">
                        <a:spcAft>
                          <a:spcPts val="0"/>
                        </a:spcAft>
                      </a:pPr>
                      <a:r>
                        <a:rPr lang="ru-RU" sz="1300">
                          <a:effectLst/>
                        </a:rPr>
                        <a:t>16 180,5</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11,2</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dirty="0">
                          <a:effectLst/>
                        </a:rPr>
                        <a:t>-10 190,8</a:t>
                      </a:r>
                      <a:endParaRPr lang="ru-RU" sz="1300" dirty="0">
                        <a:effectLst/>
                        <a:latin typeface="Times New Roman"/>
                        <a:ea typeface="Times New Roman"/>
                      </a:endParaRPr>
                    </a:p>
                  </a:txBody>
                  <a:tcPr marL="68580" marR="68580" marT="0" marB="0" anchor="ctr"/>
                </a:tc>
                <a:tc>
                  <a:txBody>
                    <a:bodyPr/>
                    <a:lstStyle/>
                    <a:p>
                      <a:pPr algn="r">
                        <a:spcAft>
                          <a:spcPts val="0"/>
                        </a:spcAft>
                      </a:pPr>
                      <a:r>
                        <a:rPr lang="ru-RU" sz="1300" dirty="0">
                          <a:effectLst/>
                        </a:rPr>
                        <a:t>61,4</a:t>
                      </a:r>
                      <a:endParaRPr lang="ru-RU" sz="1300" dirty="0">
                        <a:effectLst/>
                        <a:latin typeface="Times New Roman"/>
                        <a:ea typeface="Times New Roman"/>
                      </a:endParaRPr>
                    </a:p>
                  </a:txBody>
                  <a:tcPr marL="68580" marR="68580" marT="0" marB="0" anchor="ctr"/>
                </a:tc>
              </a:tr>
              <a:tr h="251391">
                <a:tc>
                  <a:txBody>
                    <a:bodyPr/>
                    <a:lstStyle/>
                    <a:p>
                      <a:pPr>
                        <a:spcAft>
                          <a:spcPts val="0"/>
                        </a:spcAft>
                      </a:pPr>
                      <a:r>
                        <a:rPr lang="ru-RU" sz="1300">
                          <a:effectLst/>
                        </a:rPr>
                        <a:t>0700 Образование</a:t>
                      </a:r>
                      <a:endParaRPr lang="ru-RU" sz="1300">
                        <a:effectLst/>
                        <a:latin typeface="Times New Roman"/>
                        <a:ea typeface="Times New Roman"/>
                      </a:endParaRPr>
                    </a:p>
                  </a:txBody>
                  <a:tcPr marL="68580" marR="68580" marT="0" marB="0"/>
                </a:tc>
                <a:tc>
                  <a:txBody>
                    <a:bodyPr/>
                    <a:lstStyle/>
                    <a:p>
                      <a:pPr algn="r">
                        <a:spcAft>
                          <a:spcPts val="0"/>
                        </a:spcAft>
                      </a:pPr>
                      <a:r>
                        <a:rPr lang="ru-RU" sz="1300">
                          <a:effectLst/>
                        </a:rPr>
                        <a:t>548,0</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248,0</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0,2</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-300,0</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45,3</a:t>
                      </a:r>
                      <a:endParaRPr lang="ru-RU" sz="1300">
                        <a:effectLst/>
                        <a:latin typeface="Times New Roman"/>
                        <a:ea typeface="Times New Roman"/>
                      </a:endParaRPr>
                    </a:p>
                  </a:txBody>
                  <a:tcPr marL="68580" marR="68580" marT="0" marB="0" anchor="ctr"/>
                </a:tc>
              </a:tr>
              <a:tr h="251391">
                <a:tc>
                  <a:txBody>
                    <a:bodyPr/>
                    <a:lstStyle/>
                    <a:p>
                      <a:pPr>
                        <a:spcAft>
                          <a:spcPts val="0"/>
                        </a:spcAft>
                      </a:pPr>
                      <a:r>
                        <a:rPr lang="ru-RU" sz="1300">
                          <a:effectLst/>
                        </a:rPr>
                        <a:t>0800 Культура, кинематография</a:t>
                      </a:r>
                      <a:endParaRPr lang="ru-RU" sz="1300">
                        <a:effectLst/>
                        <a:latin typeface="Times New Roman"/>
                        <a:ea typeface="Times New Roman"/>
                      </a:endParaRPr>
                    </a:p>
                  </a:txBody>
                  <a:tcPr marL="68580" marR="68580" marT="0" marB="0"/>
                </a:tc>
                <a:tc>
                  <a:txBody>
                    <a:bodyPr/>
                    <a:lstStyle/>
                    <a:p>
                      <a:pPr algn="r">
                        <a:spcAft>
                          <a:spcPts val="0"/>
                        </a:spcAft>
                      </a:pPr>
                      <a:r>
                        <a:rPr lang="ru-RU" sz="1300">
                          <a:effectLst/>
                        </a:rPr>
                        <a:t>14 874,2</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12 871,9</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8,9</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-2 002,3</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dirty="0">
                          <a:effectLst/>
                        </a:rPr>
                        <a:t>86,5</a:t>
                      </a:r>
                      <a:endParaRPr lang="ru-RU" sz="1300" dirty="0">
                        <a:effectLst/>
                        <a:latin typeface="Times New Roman"/>
                        <a:ea typeface="Times New Roman"/>
                      </a:endParaRPr>
                    </a:p>
                  </a:txBody>
                  <a:tcPr marL="68580" marR="68580" marT="0" marB="0" anchor="ctr"/>
                </a:tc>
              </a:tr>
              <a:tr h="251391">
                <a:tc>
                  <a:txBody>
                    <a:bodyPr/>
                    <a:lstStyle/>
                    <a:p>
                      <a:pPr>
                        <a:spcAft>
                          <a:spcPts val="0"/>
                        </a:spcAft>
                      </a:pPr>
                      <a:r>
                        <a:rPr lang="ru-RU" sz="1300">
                          <a:effectLst/>
                        </a:rPr>
                        <a:t>1000 Социальная политика</a:t>
                      </a:r>
                      <a:endParaRPr lang="ru-RU" sz="1300">
                        <a:effectLst/>
                        <a:latin typeface="Times New Roman"/>
                        <a:ea typeface="Times New Roman"/>
                      </a:endParaRPr>
                    </a:p>
                  </a:txBody>
                  <a:tcPr marL="68580" marR="68580" marT="0" marB="0"/>
                </a:tc>
                <a:tc>
                  <a:txBody>
                    <a:bodyPr/>
                    <a:lstStyle/>
                    <a:p>
                      <a:pPr algn="r">
                        <a:spcAft>
                          <a:spcPts val="0"/>
                        </a:spcAft>
                      </a:pPr>
                      <a:r>
                        <a:rPr lang="ru-RU" sz="1300">
                          <a:effectLst/>
                        </a:rPr>
                        <a:t>80,0</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80,0</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0,1</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0,0</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dirty="0">
                          <a:effectLst/>
                        </a:rPr>
                        <a:t>100,0</a:t>
                      </a:r>
                      <a:endParaRPr lang="ru-RU" sz="1300" dirty="0">
                        <a:effectLst/>
                        <a:latin typeface="Times New Roman"/>
                        <a:ea typeface="Times New Roman"/>
                      </a:endParaRPr>
                    </a:p>
                  </a:txBody>
                  <a:tcPr marL="68580" marR="68580" marT="0" marB="0" anchor="ctr"/>
                </a:tc>
              </a:tr>
              <a:tr h="251391">
                <a:tc>
                  <a:txBody>
                    <a:bodyPr/>
                    <a:lstStyle/>
                    <a:p>
                      <a:pPr>
                        <a:spcAft>
                          <a:spcPts val="0"/>
                        </a:spcAft>
                      </a:pPr>
                      <a:r>
                        <a:rPr lang="ru-RU" sz="1300">
                          <a:effectLst/>
                        </a:rPr>
                        <a:t>1100 Физическая культура и спорт</a:t>
                      </a:r>
                      <a:endParaRPr lang="ru-RU" sz="1300">
                        <a:effectLst/>
                        <a:latin typeface="Times New Roman"/>
                        <a:ea typeface="Times New Roman"/>
                      </a:endParaRPr>
                    </a:p>
                  </a:txBody>
                  <a:tcPr marL="68580" marR="68580" marT="0" marB="0"/>
                </a:tc>
                <a:tc>
                  <a:txBody>
                    <a:bodyPr/>
                    <a:lstStyle/>
                    <a:p>
                      <a:pPr algn="r">
                        <a:spcAft>
                          <a:spcPts val="0"/>
                        </a:spcAft>
                      </a:pPr>
                      <a:r>
                        <a:rPr lang="ru-RU" sz="1300">
                          <a:effectLst/>
                        </a:rPr>
                        <a:t>2 278,4</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97 842,6</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67,8</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a:effectLst/>
                        </a:rPr>
                        <a:t>95 564,2</a:t>
                      </a:r>
                      <a:endParaRPr lang="ru-RU" sz="1300">
                        <a:effectLst/>
                        <a:latin typeface="Times New Roman"/>
                        <a:ea typeface="Times New Roman"/>
                      </a:endParaRPr>
                    </a:p>
                  </a:txBody>
                  <a:tcPr marL="68580" marR="68580" marT="0" marB="0" anchor="ctr"/>
                </a:tc>
                <a:tc>
                  <a:txBody>
                    <a:bodyPr/>
                    <a:lstStyle/>
                    <a:p>
                      <a:pPr algn="r">
                        <a:spcAft>
                          <a:spcPts val="0"/>
                        </a:spcAft>
                      </a:pPr>
                      <a:r>
                        <a:rPr lang="ru-RU" sz="1300" dirty="0">
                          <a:effectLst/>
                        </a:rPr>
                        <a:t>в 43 раза</a:t>
                      </a:r>
                      <a:endParaRPr lang="ru-RU" sz="1300" dirty="0">
                        <a:effectLst/>
                        <a:latin typeface="Times New Roman"/>
                        <a:ea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Заголовок 1"/>
          <p:cNvSpPr>
            <a:spLocks noGrp="1"/>
          </p:cNvSpPr>
          <p:nvPr>
            <p:ph type="title"/>
          </p:nvPr>
        </p:nvSpPr>
        <p:spPr>
          <a:xfrm>
            <a:off x="899592" y="116632"/>
            <a:ext cx="7787208" cy="1224136"/>
          </a:xfrm>
        </p:spPr>
        <p:txBody>
          <a:bodyPr/>
          <a:lstStyle/>
          <a:p>
            <a:pPr algn="ctr"/>
            <a:r>
              <a:rPr lang="ru-RU" altLang="ru-RU" sz="1600" b="1" dirty="0">
                <a:solidFill>
                  <a:schemeClr val="tx1"/>
                </a:solidFill>
              </a:rPr>
              <a:t>Расходы бюджета поселения, осуществляемые </a:t>
            </a:r>
            <a:br>
              <a:rPr lang="ru-RU" altLang="ru-RU" sz="1600" b="1" dirty="0">
                <a:solidFill>
                  <a:schemeClr val="tx1"/>
                </a:solidFill>
              </a:rPr>
            </a:br>
            <a:r>
              <a:rPr lang="ru-RU" altLang="ru-RU" sz="1600" b="1" dirty="0">
                <a:solidFill>
                  <a:schemeClr val="tx1"/>
                </a:solidFill>
              </a:rPr>
              <a:t>в рамках муниципальных программ Новодеревянковского сельского поселения Каневского района</a:t>
            </a:r>
            <a:br>
              <a:rPr lang="ru-RU" altLang="ru-RU" sz="1600" b="1" dirty="0">
                <a:solidFill>
                  <a:schemeClr val="tx1"/>
                </a:solidFill>
              </a:rPr>
            </a:br>
            <a:endParaRPr lang="ru-RU" altLang="ru-RU" sz="1600" b="1" dirty="0" smtClean="0">
              <a:solidFill>
                <a:schemeClr val="tx1"/>
              </a:solidFill>
            </a:endParaRPr>
          </a:p>
        </p:txBody>
      </p:sp>
      <p:sp>
        <p:nvSpPr>
          <p:cNvPr id="3" name="Объект 2"/>
          <p:cNvSpPr>
            <a:spLocks noGrp="1"/>
          </p:cNvSpPr>
          <p:nvPr>
            <p:ph idx="1"/>
          </p:nvPr>
        </p:nvSpPr>
        <p:spPr>
          <a:xfrm flipV="1">
            <a:off x="0" y="6741367"/>
            <a:ext cx="9144001" cy="45719"/>
          </a:xfrm>
        </p:spPr>
        <p:txBody>
          <a:bodyPr>
            <a:normAutofit fontScale="25000" lnSpcReduction="20000"/>
          </a:bodyPr>
          <a:lstStyle/>
          <a:p>
            <a:endParaRPr lang="ru-RU"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1700808"/>
            <a:ext cx="7848872"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Заголовок 1"/>
          <p:cNvSpPr>
            <a:spLocks noGrp="1"/>
          </p:cNvSpPr>
          <p:nvPr>
            <p:ph type="title"/>
          </p:nvPr>
        </p:nvSpPr>
        <p:spPr>
          <a:xfrm>
            <a:off x="914400" y="274638"/>
            <a:ext cx="7772400" cy="562074"/>
          </a:xfrm>
        </p:spPr>
        <p:txBody>
          <a:bodyPr>
            <a:noAutofit/>
          </a:bodyPr>
          <a:lstStyle/>
          <a:p>
            <a:pPr algn="ctr"/>
            <a:r>
              <a:rPr lang="ru-RU" altLang="ru-RU" sz="2000" b="1" dirty="0">
                <a:solidFill>
                  <a:srgbClr val="666666"/>
                </a:solidFill>
              </a:rPr>
              <a:t>Расходы бюджета </a:t>
            </a:r>
            <a:r>
              <a:rPr lang="ru-RU" altLang="ru-RU" sz="2000" b="1" dirty="0" smtClean="0">
                <a:solidFill>
                  <a:srgbClr val="666666"/>
                </a:solidFill>
              </a:rPr>
              <a:t>по </a:t>
            </a:r>
            <a:r>
              <a:rPr lang="ru-RU" altLang="ru-RU" sz="2000" b="1" dirty="0">
                <a:solidFill>
                  <a:srgbClr val="666666"/>
                </a:solidFill>
              </a:rPr>
              <a:t>муниципальным программам на </a:t>
            </a:r>
            <a:r>
              <a:rPr lang="ru-RU" altLang="ru-RU" sz="2000" b="1" dirty="0" smtClean="0">
                <a:solidFill>
                  <a:srgbClr val="666666"/>
                </a:solidFill>
              </a:rPr>
              <a:t>2023 </a:t>
            </a:r>
            <a:r>
              <a:rPr lang="ru-RU" altLang="ru-RU" sz="2000" b="1" dirty="0" smtClean="0">
                <a:solidFill>
                  <a:srgbClr val="666666"/>
                </a:solidFill>
              </a:rPr>
              <a:t>года</a:t>
            </a:r>
            <a:endParaRPr lang="ru-RU" altLang="ru-RU" sz="2000" b="1" dirty="0" smtClean="0"/>
          </a:p>
        </p:txBody>
      </p:sp>
      <p:graphicFrame>
        <p:nvGraphicFramePr>
          <p:cNvPr id="4" name="Объект 3"/>
          <p:cNvGraphicFramePr>
            <a:graphicFrameLocks noGrp="1"/>
          </p:cNvGraphicFramePr>
          <p:nvPr>
            <p:ph idx="1"/>
            <p:extLst>
              <p:ext uri="{D42A27DB-BD31-4B8C-83A1-F6EECF244321}">
                <p14:modId xmlns:p14="http://schemas.microsoft.com/office/powerpoint/2010/main" val="4090985463"/>
              </p:ext>
            </p:extLst>
          </p:nvPr>
        </p:nvGraphicFramePr>
        <p:xfrm>
          <a:off x="395536" y="1163227"/>
          <a:ext cx="8352929" cy="4875721"/>
        </p:xfrm>
        <a:graphic>
          <a:graphicData uri="http://schemas.openxmlformats.org/drawingml/2006/table">
            <a:tbl>
              <a:tblPr firstRow="1" firstCol="1" bandRow="1">
                <a:tableStyleId>{5C22544A-7EE6-4342-B048-85BDC9FD1C3A}</a:tableStyleId>
              </a:tblPr>
              <a:tblGrid>
                <a:gridCol w="777471"/>
                <a:gridCol w="4289842"/>
                <a:gridCol w="985603"/>
                <a:gridCol w="955639"/>
                <a:gridCol w="1344374"/>
              </a:tblGrid>
              <a:tr h="379651">
                <a:tc>
                  <a:txBody>
                    <a:bodyPr/>
                    <a:lstStyle/>
                    <a:p>
                      <a:pPr algn="just">
                        <a:spcAft>
                          <a:spcPts val="0"/>
                        </a:spcAft>
                      </a:pPr>
                      <a:r>
                        <a:rPr lang="ru-RU" sz="1200">
                          <a:effectLst/>
                          <a:latin typeface="Times New Roman"/>
                          <a:ea typeface="Times New Roman"/>
                        </a:rPr>
                        <a:t>№ п/п</a:t>
                      </a:r>
                    </a:p>
                  </a:txBody>
                  <a:tcPr marL="68580" marR="68580" marT="0" marB="0"/>
                </a:tc>
                <a:tc>
                  <a:txBody>
                    <a:bodyPr/>
                    <a:lstStyle/>
                    <a:p>
                      <a:pPr algn="just">
                        <a:spcAft>
                          <a:spcPts val="0"/>
                        </a:spcAft>
                      </a:pPr>
                      <a:r>
                        <a:rPr lang="ru-RU" sz="1200">
                          <a:effectLst/>
                          <a:latin typeface="Times New Roman"/>
                          <a:ea typeface="Times New Roman"/>
                        </a:rPr>
                        <a:t>Наименование программы</a:t>
                      </a:r>
                    </a:p>
                  </a:txBody>
                  <a:tcPr marL="68580" marR="68580" marT="0" marB="0"/>
                </a:tc>
                <a:tc>
                  <a:txBody>
                    <a:bodyPr/>
                    <a:lstStyle/>
                    <a:p>
                      <a:pPr algn="just">
                        <a:spcAft>
                          <a:spcPts val="0"/>
                        </a:spcAft>
                      </a:pPr>
                      <a:r>
                        <a:rPr lang="ru-RU" sz="1200">
                          <a:effectLst/>
                          <a:latin typeface="Times New Roman"/>
                          <a:ea typeface="Times New Roman"/>
                        </a:rPr>
                        <a:t>2022 год* по СБР</a:t>
                      </a:r>
                    </a:p>
                  </a:txBody>
                  <a:tcPr marL="68580" marR="68580" marT="0" marB="0"/>
                </a:tc>
                <a:tc>
                  <a:txBody>
                    <a:bodyPr/>
                    <a:lstStyle/>
                    <a:p>
                      <a:pPr algn="just">
                        <a:spcAft>
                          <a:spcPts val="0"/>
                        </a:spcAft>
                      </a:pPr>
                      <a:r>
                        <a:rPr lang="ru-RU" sz="1200">
                          <a:effectLst/>
                          <a:latin typeface="Times New Roman"/>
                          <a:ea typeface="Times New Roman"/>
                        </a:rPr>
                        <a:t>2023 год проект</a:t>
                      </a:r>
                    </a:p>
                  </a:txBody>
                  <a:tcPr marL="68580" marR="68580" marT="0" marB="0"/>
                </a:tc>
                <a:tc>
                  <a:txBody>
                    <a:bodyPr/>
                    <a:lstStyle/>
                    <a:p>
                      <a:pPr algn="just">
                        <a:spcAft>
                          <a:spcPts val="0"/>
                        </a:spcAft>
                      </a:pPr>
                      <a:r>
                        <a:rPr lang="ru-RU" sz="1200">
                          <a:effectLst/>
                          <a:latin typeface="Times New Roman"/>
                          <a:ea typeface="Times New Roman"/>
                        </a:rPr>
                        <a:t>изменение к предыдущему году, %</a:t>
                      </a:r>
                    </a:p>
                  </a:txBody>
                  <a:tcPr marL="68580" marR="68580" marT="0" marB="0"/>
                </a:tc>
              </a:tr>
              <a:tr h="75930">
                <a:tc>
                  <a:txBody>
                    <a:bodyPr/>
                    <a:lstStyle/>
                    <a:p>
                      <a:pPr algn="just">
                        <a:spcAft>
                          <a:spcPts val="0"/>
                        </a:spcAft>
                      </a:pPr>
                      <a:r>
                        <a:rPr lang="ru-RU" sz="1200">
                          <a:effectLst/>
                          <a:latin typeface="Times New Roman"/>
                          <a:ea typeface="Times New Roman"/>
                        </a:rPr>
                        <a:t>1</a:t>
                      </a:r>
                    </a:p>
                  </a:txBody>
                  <a:tcPr marL="68580" marR="68580" marT="0" marB="0"/>
                </a:tc>
                <a:tc>
                  <a:txBody>
                    <a:bodyPr/>
                    <a:lstStyle/>
                    <a:p>
                      <a:pPr algn="just">
                        <a:spcAft>
                          <a:spcPts val="0"/>
                        </a:spcAft>
                      </a:pPr>
                      <a:r>
                        <a:rPr lang="ru-RU" sz="1200">
                          <a:effectLst/>
                          <a:latin typeface="Times New Roman"/>
                          <a:ea typeface="Times New Roman"/>
                        </a:rPr>
                        <a:t>2</a:t>
                      </a:r>
                    </a:p>
                  </a:txBody>
                  <a:tcPr marL="68580" marR="68580" marT="0" marB="0"/>
                </a:tc>
                <a:tc>
                  <a:txBody>
                    <a:bodyPr/>
                    <a:lstStyle/>
                    <a:p>
                      <a:pPr algn="just">
                        <a:spcAft>
                          <a:spcPts val="0"/>
                        </a:spcAft>
                      </a:pPr>
                      <a:r>
                        <a:rPr lang="ru-RU" sz="1200">
                          <a:effectLst/>
                          <a:latin typeface="Times New Roman"/>
                          <a:ea typeface="Times New Roman"/>
                        </a:rPr>
                        <a:t>3</a:t>
                      </a:r>
                    </a:p>
                  </a:txBody>
                  <a:tcPr marL="68580" marR="68580" marT="0" marB="0"/>
                </a:tc>
                <a:tc>
                  <a:txBody>
                    <a:bodyPr/>
                    <a:lstStyle/>
                    <a:p>
                      <a:pPr algn="just">
                        <a:spcAft>
                          <a:spcPts val="0"/>
                        </a:spcAft>
                      </a:pPr>
                      <a:r>
                        <a:rPr lang="ru-RU" sz="1200">
                          <a:effectLst/>
                          <a:latin typeface="Times New Roman"/>
                          <a:ea typeface="Times New Roman"/>
                        </a:rPr>
                        <a:t>4</a:t>
                      </a:r>
                    </a:p>
                  </a:txBody>
                  <a:tcPr marL="68580" marR="68580" marT="0" marB="0"/>
                </a:tc>
                <a:tc>
                  <a:txBody>
                    <a:bodyPr/>
                    <a:lstStyle/>
                    <a:p>
                      <a:pPr algn="just">
                        <a:spcAft>
                          <a:spcPts val="0"/>
                        </a:spcAft>
                      </a:pPr>
                      <a:r>
                        <a:rPr lang="ru-RU" sz="1200">
                          <a:effectLst/>
                          <a:latin typeface="Times New Roman"/>
                          <a:ea typeface="Times New Roman"/>
                        </a:rPr>
                        <a:t>5=4/3х100</a:t>
                      </a:r>
                    </a:p>
                  </a:txBody>
                  <a:tcPr marL="68580" marR="68580" marT="0" marB="0"/>
                </a:tc>
              </a:tr>
              <a:tr h="75930">
                <a:tc>
                  <a:txBody>
                    <a:bodyPr/>
                    <a:lstStyle/>
                    <a:p>
                      <a:pPr algn="just">
                        <a:spcAft>
                          <a:spcPts val="0"/>
                        </a:spcAft>
                      </a:pPr>
                      <a:r>
                        <a:rPr lang="ru-RU" sz="1200">
                          <a:effectLst/>
                          <a:latin typeface="Times New Roman"/>
                          <a:ea typeface="Times New Roman"/>
                        </a:rPr>
                        <a:t> </a:t>
                      </a:r>
                    </a:p>
                  </a:txBody>
                  <a:tcPr marL="68580" marR="68580" marT="0" marB="0"/>
                </a:tc>
                <a:tc>
                  <a:txBody>
                    <a:bodyPr/>
                    <a:lstStyle/>
                    <a:p>
                      <a:pPr algn="just">
                        <a:spcAft>
                          <a:spcPts val="0"/>
                        </a:spcAft>
                      </a:pPr>
                      <a:r>
                        <a:rPr lang="ru-RU" sz="1200">
                          <a:effectLst/>
                          <a:latin typeface="Times New Roman"/>
                          <a:ea typeface="Times New Roman"/>
                        </a:rPr>
                        <a:t>Всего расходов,</a:t>
                      </a:r>
                    </a:p>
                  </a:txBody>
                  <a:tcPr marL="68580" marR="68580" marT="0" marB="0"/>
                </a:tc>
                <a:tc>
                  <a:txBody>
                    <a:bodyPr/>
                    <a:lstStyle/>
                    <a:p>
                      <a:pPr algn="r">
                        <a:spcAft>
                          <a:spcPts val="0"/>
                        </a:spcAft>
                      </a:pPr>
                      <a:r>
                        <a:rPr lang="ru-RU" sz="1100">
                          <a:solidFill>
                            <a:srgbClr val="000000"/>
                          </a:solidFill>
                          <a:effectLst/>
                          <a:latin typeface="Times New Roman"/>
                          <a:ea typeface="Calibri"/>
                        </a:rPr>
                        <a:t>59 481,4</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134 738,1</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226,52%</a:t>
                      </a:r>
                      <a:endParaRPr lang="ru-RU" sz="1200">
                        <a:effectLst/>
                        <a:latin typeface="Times New Roman"/>
                        <a:ea typeface="Times New Roman"/>
                      </a:endParaRPr>
                    </a:p>
                  </a:txBody>
                  <a:tcPr marL="68580" marR="68580" marT="0" marB="0" anchor="b"/>
                </a:tc>
              </a:tr>
              <a:tr h="303721">
                <a:tc>
                  <a:txBody>
                    <a:bodyPr/>
                    <a:lstStyle/>
                    <a:p>
                      <a:pPr algn="just">
                        <a:spcAft>
                          <a:spcPts val="0"/>
                        </a:spcAft>
                      </a:pPr>
                      <a:r>
                        <a:rPr lang="ru-RU" sz="1200">
                          <a:effectLst/>
                          <a:latin typeface="Times New Roman"/>
                          <a:ea typeface="Times New Roman"/>
                        </a:rPr>
                        <a:t> </a:t>
                      </a:r>
                    </a:p>
                  </a:txBody>
                  <a:tcPr marL="68580" marR="68580" marT="0" marB="0"/>
                </a:tc>
                <a:tc>
                  <a:txBody>
                    <a:bodyPr/>
                    <a:lstStyle/>
                    <a:p>
                      <a:pPr algn="just">
                        <a:spcAft>
                          <a:spcPts val="0"/>
                        </a:spcAft>
                      </a:pPr>
                      <a:r>
                        <a:rPr lang="ru-RU" sz="1200">
                          <a:effectLst/>
                          <a:latin typeface="Times New Roman"/>
                          <a:ea typeface="Times New Roman"/>
                        </a:rPr>
                        <a:t>в том числе</a:t>
                      </a:r>
                    </a:p>
                  </a:txBody>
                  <a:tcPr marL="68580" marR="68580" marT="0" marB="0"/>
                </a:tc>
                <a:tc>
                  <a:txBody>
                    <a:bodyPr/>
                    <a:lstStyle/>
                    <a:p>
                      <a:endParaRPr lang="ru-RU" sz="1000">
                        <a:effectLst/>
                        <a:latin typeface="Times New Roman"/>
                      </a:endParaRPr>
                    </a:p>
                  </a:txBody>
                  <a:tcPr marL="68580" marR="68580" marT="0" marB="0" anchor="b"/>
                </a:tc>
                <a:tc>
                  <a:txBody>
                    <a:bodyPr/>
                    <a:lstStyle/>
                    <a:p>
                      <a:endParaRPr lang="ru-RU" sz="1000">
                        <a:effectLst/>
                        <a:latin typeface="Times New Roman"/>
                      </a:endParaRPr>
                    </a:p>
                  </a:txBody>
                  <a:tcPr marL="68580" marR="68580" marT="0" marB="0" anchor="b"/>
                </a:tc>
                <a:tc>
                  <a:txBody>
                    <a:bodyPr/>
                    <a:lstStyle/>
                    <a:p>
                      <a:pPr>
                        <a:spcAft>
                          <a:spcPts val="0"/>
                        </a:spcAft>
                      </a:pPr>
                      <a:r>
                        <a:rPr lang="ru-RU" sz="1100">
                          <a:solidFill>
                            <a:srgbClr val="000000"/>
                          </a:solidFill>
                          <a:effectLst/>
                          <a:latin typeface="Times New Roman"/>
                          <a:ea typeface="Times New Roman"/>
                        </a:rPr>
                        <a:t> </a:t>
                      </a:r>
                      <a:endParaRPr lang="ru-RU" sz="1200">
                        <a:effectLst/>
                        <a:latin typeface="Times New Roman"/>
                        <a:ea typeface="Times New Roman"/>
                      </a:endParaRPr>
                    </a:p>
                  </a:txBody>
                  <a:tcPr marL="68580" marR="68580" marT="0" marB="0" anchor="b"/>
                </a:tc>
              </a:tr>
              <a:tr h="303721">
                <a:tc>
                  <a:txBody>
                    <a:bodyPr/>
                    <a:lstStyle/>
                    <a:p>
                      <a:pPr algn="just">
                        <a:spcAft>
                          <a:spcPts val="0"/>
                        </a:spcAft>
                      </a:pPr>
                      <a:r>
                        <a:rPr lang="ru-RU" sz="1200">
                          <a:effectLst/>
                          <a:latin typeface="Times New Roman"/>
                          <a:ea typeface="Times New Roman"/>
                        </a:rPr>
                        <a:t>1</a:t>
                      </a:r>
                    </a:p>
                  </a:txBody>
                  <a:tcPr marL="68580" marR="68580" marT="0" marB="0"/>
                </a:tc>
                <a:tc>
                  <a:txBody>
                    <a:bodyPr/>
                    <a:lstStyle/>
                    <a:p>
                      <a:pPr>
                        <a:spcAft>
                          <a:spcPts val="0"/>
                        </a:spcAft>
                      </a:pPr>
                      <a:r>
                        <a:rPr lang="ru-RU" sz="1200">
                          <a:effectLst/>
                          <a:latin typeface="Times New Roman"/>
                          <a:ea typeface="Times New Roman"/>
                        </a:rPr>
                        <a:t>Муниципальная программа "Обеспечение реализации функций муниципального образования, связанных с муниципальным управлением" на 2019-2023 годы</a:t>
                      </a:r>
                    </a:p>
                  </a:txBody>
                  <a:tcPr marL="68580" marR="68580" marT="0" marB="0"/>
                </a:tc>
                <a:tc>
                  <a:txBody>
                    <a:bodyPr/>
                    <a:lstStyle/>
                    <a:p>
                      <a:pPr algn="r">
                        <a:spcAft>
                          <a:spcPts val="0"/>
                        </a:spcAft>
                      </a:pPr>
                      <a:r>
                        <a:rPr lang="ru-RU" sz="1100">
                          <a:solidFill>
                            <a:srgbClr val="000000"/>
                          </a:solidFill>
                          <a:effectLst/>
                          <a:latin typeface="Times New Roman"/>
                          <a:ea typeface="Calibri"/>
                        </a:rPr>
                        <a:t>622,1</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468,6</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75,33%</a:t>
                      </a:r>
                      <a:endParaRPr lang="ru-RU" sz="1200">
                        <a:effectLst/>
                        <a:latin typeface="Times New Roman"/>
                        <a:ea typeface="Times New Roman"/>
                      </a:endParaRPr>
                    </a:p>
                  </a:txBody>
                  <a:tcPr marL="68580" marR="68580" marT="0" marB="0" anchor="b"/>
                </a:tc>
              </a:tr>
              <a:tr h="379652">
                <a:tc>
                  <a:txBody>
                    <a:bodyPr/>
                    <a:lstStyle/>
                    <a:p>
                      <a:pPr algn="just">
                        <a:spcAft>
                          <a:spcPts val="0"/>
                        </a:spcAft>
                      </a:pPr>
                      <a:r>
                        <a:rPr lang="ru-RU" sz="1200">
                          <a:effectLst/>
                          <a:latin typeface="Times New Roman"/>
                          <a:ea typeface="Times New Roman"/>
                        </a:rPr>
                        <a:t>2</a:t>
                      </a:r>
                    </a:p>
                  </a:txBody>
                  <a:tcPr marL="68580" marR="68580" marT="0" marB="0"/>
                </a:tc>
                <a:tc>
                  <a:txBody>
                    <a:bodyPr/>
                    <a:lstStyle/>
                    <a:p>
                      <a:pPr>
                        <a:spcAft>
                          <a:spcPts val="0"/>
                        </a:spcAft>
                      </a:pPr>
                      <a:r>
                        <a:rPr lang="ru-RU" sz="1200">
                          <a:effectLst/>
                          <a:latin typeface="Times New Roman"/>
                          <a:ea typeface="Times New Roman"/>
                        </a:rPr>
                        <a:t>Муниципальная программа «Информационное общество Новодеревянковского сельского поселения Каневского района» на 2019-2023 годы</a:t>
                      </a:r>
                    </a:p>
                  </a:txBody>
                  <a:tcPr marL="68580" marR="68580" marT="0" marB="0"/>
                </a:tc>
                <a:tc>
                  <a:txBody>
                    <a:bodyPr/>
                    <a:lstStyle/>
                    <a:p>
                      <a:pPr algn="r">
                        <a:spcAft>
                          <a:spcPts val="0"/>
                        </a:spcAft>
                      </a:pPr>
                      <a:r>
                        <a:rPr lang="ru-RU" sz="1100">
                          <a:solidFill>
                            <a:srgbClr val="000000"/>
                          </a:solidFill>
                          <a:effectLst/>
                          <a:latin typeface="Times New Roman"/>
                          <a:ea typeface="Calibri"/>
                        </a:rPr>
                        <a:t>810,0</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690,0</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85,19%</a:t>
                      </a:r>
                      <a:endParaRPr lang="ru-RU" sz="1200">
                        <a:effectLst/>
                        <a:latin typeface="Times New Roman"/>
                        <a:ea typeface="Times New Roman"/>
                      </a:endParaRPr>
                    </a:p>
                  </a:txBody>
                  <a:tcPr marL="68580" marR="68580" marT="0" marB="0" anchor="b"/>
                </a:tc>
              </a:tr>
              <a:tr h="227791">
                <a:tc>
                  <a:txBody>
                    <a:bodyPr/>
                    <a:lstStyle/>
                    <a:p>
                      <a:pPr algn="just">
                        <a:spcAft>
                          <a:spcPts val="0"/>
                        </a:spcAft>
                      </a:pPr>
                      <a:r>
                        <a:rPr lang="ru-RU" sz="1200">
                          <a:effectLst/>
                          <a:latin typeface="Times New Roman"/>
                          <a:ea typeface="Times New Roman"/>
                        </a:rPr>
                        <a:t>3</a:t>
                      </a:r>
                    </a:p>
                  </a:txBody>
                  <a:tcPr marL="68580" marR="68580" marT="0" marB="0"/>
                </a:tc>
                <a:tc>
                  <a:txBody>
                    <a:bodyPr/>
                    <a:lstStyle/>
                    <a:p>
                      <a:pPr>
                        <a:spcAft>
                          <a:spcPts val="0"/>
                        </a:spcAft>
                      </a:pPr>
                      <a:r>
                        <a:rPr lang="ru-RU" sz="1200">
                          <a:effectLst/>
                          <a:latin typeface="Times New Roman"/>
                          <a:ea typeface="Times New Roman"/>
                        </a:rPr>
                        <a:t>Муниципальная программа «Укрепление правопорядка и профилактика правонарушений на территории Новодеревянковского сельского поселения Каневского района» на 2019-2023 годы</a:t>
                      </a:r>
                    </a:p>
                  </a:txBody>
                  <a:tcPr marL="68580" marR="68580" marT="0" marB="0"/>
                </a:tc>
                <a:tc>
                  <a:txBody>
                    <a:bodyPr/>
                    <a:lstStyle/>
                    <a:p>
                      <a:pPr algn="r">
                        <a:spcAft>
                          <a:spcPts val="0"/>
                        </a:spcAft>
                      </a:pPr>
                      <a:r>
                        <a:rPr lang="ru-RU" sz="1100">
                          <a:solidFill>
                            <a:srgbClr val="000000"/>
                          </a:solidFill>
                          <a:effectLst/>
                          <a:latin typeface="Times New Roman"/>
                          <a:ea typeface="Calibri"/>
                        </a:rPr>
                        <a:t>80,0</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80,0</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100,00%</a:t>
                      </a:r>
                      <a:endParaRPr lang="ru-RU" sz="1200">
                        <a:effectLst/>
                        <a:latin typeface="Times New Roman"/>
                        <a:ea typeface="Times New Roman"/>
                      </a:endParaRPr>
                    </a:p>
                  </a:txBody>
                  <a:tcPr marL="68580" marR="68580" marT="0" marB="0" anchor="b"/>
                </a:tc>
              </a:tr>
              <a:tr h="303721">
                <a:tc>
                  <a:txBody>
                    <a:bodyPr/>
                    <a:lstStyle/>
                    <a:p>
                      <a:pPr algn="just">
                        <a:spcAft>
                          <a:spcPts val="0"/>
                        </a:spcAft>
                      </a:pPr>
                      <a:r>
                        <a:rPr lang="ru-RU" sz="1200">
                          <a:effectLst/>
                          <a:latin typeface="Times New Roman"/>
                          <a:ea typeface="Times New Roman"/>
                        </a:rPr>
                        <a:t>4</a:t>
                      </a:r>
                    </a:p>
                  </a:txBody>
                  <a:tcPr marL="68580" marR="68580" marT="0" marB="0"/>
                </a:tc>
                <a:tc>
                  <a:txBody>
                    <a:bodyPr/>
                    <a:lstStyle/>
                    <a:p>
                      <a:pPr>
                        <a:spcAft>
                          <a:spcPts val="0"/>
                        </a:spcAft>
                      </a:pPr>
                      <a:r>
                        <a:rPr lang="ru-RU" sz="1200">
                          <a:effectLst/>
                          <a:latin typeface="Times New Roman"/>
                          <a:ea typeface="Times New Roman"/>
                        </a:rPr>
                        <a:t>Муниципальная программа «Пожарная безопасность в Новодеревянковском сельском поселении Каневского района» на 2019-2023 годы</a:t>
                      </a:r>
                    </a:p>
                  </a:txBody>
                  <a:tcPr marL="68580" marR="68580" marT="0" marB="0"/>
                </a:tc>
                <a:tc>
                  <a:txBody>
                    <a:bodyPr/>
                    <a:lstStyle/>
                    <a:p>
                      <a:pPr algn="r">
                        <a:spcAft>
                          <a:spcPts val="0"/>
                        </a:spcAft>
                      </a:pPr>
                      <a:r>
                        <a:rPr lang="ru-RU" sz="1100">
                          <a:solidFill>
                            <a:srgbClr val="000000"/>
                          </a:solidFill>
                          <a:effectLst/>
                          <a:latin typeface="Times New Roman"/>
                          <a:ea typeface="Calibri"/>
                        </a:rPr>
                        <a:t>100,0</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100,0</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100,00%</a:t>
                      </a:r>
                      <a:endParaRPr lang="ru-RU" sz="1200">
                        <a:effectLst/>
                        <a:latin typeface="Times New Roman"/>
                        <a:ea typeface="Times New Roman"/>
                      </a:endParaRPr>
                    </a:p>
                  </a:txBody>
                  <a:tcPr marL="68580" marR="68580" marT="0" marB="0" anchor="b"/>
                </a:tc>
              </a:tr>
              <a:tr h="379652">
                <a:tc>
                  <a:txBody>
                    <a:bodyPr/>
                    <a:lstStyle/>
                    <a:p>
                      <a:pPr algn="just">
                        <a:spcAft>
                          <a:spcPts val="0"/>
                        </a:spcAft>
                      </a:pPr>
                      <a:r>
                        <a:rPr lang="ru-RU" sz="1200">
                          <a:effectLst/>
                          <a:latin typeface="Times New Roman"/>
                          <a:ea typeface="Times New Roman"/>
                        </a:rPr>
                        <a:t>5</a:t>
                      </a:r>
                    </a:p>
                  </a:txBody>
                  <a:tcPr marL="68580" marR="68580" marT="0" marB="0"/>
                </a:tc>
                <a:tc>
                  <a:txBody>
                    <a:bodyPr/>
                    <a:lstStyle/>
                    <a:p>
                      <a:pPr>
                        <a:spcAft>
                          <a:spcPts val="0"/>
                        </a:spcAft>
                      </a:pPr>
                      <a:r>
                        <a:rPr lang="ru-RU" sz="1200" dirty="0">
                          <a:effectLst/>
                          <a:latin typeface="Times New Roman"/>
                          <a:ea typeface="Times New Roman"/>
                        </a:rPr>
                        <a:t>Муниципальная программа «Развитие сельского хозяйства на территории Новодеревянковского сельского поселения Каневского района» на 2019-2023 годы</a:t>
                      </a:r>
                    </a:p>
                  </a:txBody>
                  <a:tcPr marL="68580" marR="68580" marT="0" marB="0"/>
                </a:tc>
                <a:tc>
                  <a:txBody>
                    <a:bodyPr/>
                    <a:lstStyle/>
                    <a:p>
                      <a:pPr algn="r">
                        <a:spcAft>
                          <a:spcPts val="0"/>
                        </a:spcAft>
                      </a:pPr>
                      <a:r>
                        <a:rPr lang="ru-RU" sz="1100">
                          <a:solidFill>
                            <a:srgbClr val="000000"/>
                          </a:solidFill>
                          <a:effectLst/>
                          <a:latin typeface="Times New Roman"/>
                          <a:ea typeface="Calibri"/>
                        </a:rPr>
                        <a:t>130,0</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80,0</a:t>
                      </a:r>
                      <a:endParaRPr lang="ru-RU" sz="1200">
                        <a:effectLst/>
                        <a:latin typeface="Times New Roman"/>
                        <a:ea typeface="Times New Roman"/>
                      </a:endParaRPr>
                    </a:p>
                  </a:txBody>
                  <a:tcPr marL="68580" marR="68580" marT="0" marB="0" anchor="b"/>
                </a:tc>
                <a:tc>
                  <a:txBody>
                    <a:bodyPr/>
                    <a:lstStyle/>
                    <a:p>
                      <a:pPr algn="r">
                        <a:spcAft>
                          <a:spcPts val="0"/>
                        </a:spcAft>
                      </a:pPr>
                      <a:r>
                        <a:rPr lang="ru-RU" sz="1100" dirty="0">
                          <a:solidFill>
                            <a:srgbClr val="000000"/>
                          </a:solidFill>
                          <a:effectLst/>
                          <a:latin typeface="Times New Roman"/>
                          <a:ea typeface="Times New Roman"/>
                        </a:rPr>
                        <a:t>61,54%</a:t>
                      </a:r>
                      <a:endParaRPr lang="ru-RU" sz="1200" dirty="0">
                        <a:effectLst/>
                        <a:latin typeface="Times New Roman"/>
                        <a:ea typeface="Times New Roman"/>
                      </a:endParaRPr>
                    </a:p>
                  </a:txBody>
                  <a:tcPr marL="68580" marR="68580" marT="0" marB="0" anchor="b"/>
                </a:tc>
              </a:tr>
              <a:tr h="379652">
                <a:tc>
                  <a:txBody>
                    <a:bodyPr/>
                    <a:lstStyle/>
                    <a:p>
                      <a:pPr algn="just">
                        <a:spcAft>
                          <a:spcPts val="0"/>
                        </a:spcAft>
                      </a:pPr>
                      <a:r>
                        <a:rPr lang="ru-RU" sz="1200">
                          <a:effectLst/>
                          <a:latin typeface="Times New Roman"/>
                          <a:ea typeface="Times New Roman"/>
                        </a:rPr>
                        <a:t>6</a:t>
                      </a:r>
                    </a:p>
                  </a:txBody>
                  <a:tcPr marL="68580" marR="68580" marT="0" marB="0"/>
                </a:tc>
                <a:tc>
                  <a:txBody>
                    <a:bodyPr/>
                    <a:lstStyle/>
                    <a:p>
                      <a:pPr>
                        <a:spcAft>
                          <a:spcPts val="0"/>
                        </a:spcAft>
                      </a:pPr>
                      <a:r>
                        <a:rPr lang="ru-RU" sz="1200">
                          <a:effectLst/>
                          <a:latin typeface="Times New Roman"/>
                          <a:ea typeface="Times New Roman"/>
                        </a:rPr>
                        <a:t>Муниципальная программа «Комплексное и устойчивое развитие Новодеревянковского сельского поселения Каневского района в сфере дорожного хозяйства» на 2019-2023 годы</a:t>
                      </a:r>
                    </a:p>
                  </a:txBody>
                  <a:tcPr marL="68580" marR="68580" marT="0" marB="0"/>
                </a:tc>
                <a:tc>
                  <a:txBody>
                    <a:bodyPr/>
                    <a:lstStyle/>
                    <a:p>
                      <a:pPr algn="r">
                        <a:spcAft>
                          <a:spcPts val="0"/>
                        </a:spcAft>
                      </a:pPr>
                      <a:r>
                        <a:rPr lang="ru-RU" sz="1100">
                          <a:solidFill>
                            <a:srgbClr val="000000"/>
                          </a:solidFill>
                          <a:effectLst/>
                          <a:latin typeface="Times New Roman"/>
                          <a:ea typeface="Calibri"/>
                        </a:rPr>
                        <a:t>12 633,0</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6 202,6</a:t>
                      </a:r>
                      <a:endParaRPr lang="ru-RU" sz="1200">
                        <a:effectLst/>
                        <a:latin typeface="Times New Roman"/>
                        <a:ea typeface="Times New Roman"/>
                      </a:endParaRPr>
                    </a:p>
                  </a:txBody>
                  <a:tcPr marL="68580" marR="68580" marT="0" marB="0" anchor="b"/>
                </a:tc>
                <a:tc>
                  <a:txBody>
                    <a:bodyPr/>
                    <a:lstStyle/>
                    <a:p>
                      <a:pPr algn="r">
                        <a:spcAft>
                          <a:spcPts val="0"/>
                        </a:spcAft>
                      </a:pPr>
                      <a:r>
                        <a:rPr lang="ru-RU" sz="1100" dirty="0">
                          <a:solidFill>
                            <a:srgbClr val="000000"/>
                          </a:solidFill>
                          <a:effectLst/>
                          <a:latin typeface="Times New Roman"/>
                          <a:ea typeface="Times New Roman"/>
                        </a:rPr>
                        <a:t>49,10%</a:t>
                      </a:r>
                      <a:endParaRPr lang="ru-RU" sz="1200" dirty="0">
                        <a:effectLst/>
                        <a:latin typeface="Times New Roman"/>
                        <a:ea typeface="Times New Roman"/>
                      </a:endParaRPr>
                    </a:p>
                  </a:txBody>
                  <a:tcPr marL="68580" marR="68580" marT="0" marB="0" anchor="b"/>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914400" y="116633"/>
            <a:ext cx="7772400" cy="158006"/>
          </a:xfrm>
        </p:spPr>
        <p:txBody>
          <a:bodyPr>
            <a:normAutofit fontScale="90000"/>
          </a:bodyPr>
          <a:lstStyle/>
          <a:p>
            <a:pPr algn="ctr" eaLnBrk="1" fontAlgn="auto" hangingPunct="1">
              <a:spcAft>
                <a:spcPts val="0"/>
              </a:spcAft>
              <a:defRPr/>
            </a:pPr>
            <a:endParaRPr lang="ru-RU" sz="2400" b="1" dirty="0">
              <a:latin typeface="Times New Roman" pitchFamily="18" charset="0"/>
              <a:cs typeface="Times New Roman"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4172823843"/>
              </p:ext>
            </p:extLst>
          </p:nvPr>
        </p:nvGraphicFramePr>
        <p:xfrm>
          <a:off x="323528" y="706103"/>
          <a:ext cx="8424936" cy="5603216"/>
        </p:xfrm>
        <a:graphic>
          <a:graphicData uri="http://schemas.openxmlformats.org/drawingml/2006/table">
            <a:tbl>
              <a:tblPr firstRow="1" firstCol="1" bandRow="1">
                <a:tableStyleId>{5C22544A-7EE6-4342-B048-85BDC9FD1C3A}</a:tableStyleId>
              </a:tblPr>
              <a:tblGrid>
                <a:gridCol w="732603"/>
                <a:gridCol w="5128222"/>
                <a:gridCol w="704101"/>
                <a:gridCol w="985897"/>
                <a:gridCol w="874113"/>
              </a:tblGrid>
              <a:tr h="580975">
                <a:tc>
                  <a:txBody>
                    <a:bodyPr/>
                    <a:lstStyle/>
                    <a:p>
                      <a:pPr algn="just">
                        <a:spcAft>
                          <a:spcPts val="0"/>
                        </a:spcAft>
                      </a:pPr>
                      <a:r>
                        <a:rPr lang="ru-RU" sz="1200">
                          <a:effectLst/>
                          <a:latin typeface="Times New Roman"/>
                          <a:ea typeface="Times New Roman"/>
                        </a:rPr>
                        <a:t>7</a:t>
                      </a:r>
                    </a:p>
                  </a:txBody>
                  <a:tcPr marL="68580" marR="68580" marT="0" marB="0"/>
                </a:tc>
                <a:tc>
                  <a:txBody>
                    <a:bodyPr/>
                    <a:lstStyle/>
                    <a:p>
                      <a:pPr>
                        <a:spcAft>
                          <a:spcPts val="0"/>
                        </a:spcAft>
                      </a:pPr>
                      <a:r>
                        <a:rPr lang="ru-RU" sz="1200">
                          <a:effectLst/>
                          <a:latin typeface="Times New Roman"/>
                          <a:ea typeface="Times New Roman"/>
                        </a:rPr>
                        <a:t>Муниципальная программа «Развитие Новодеревянковского сельского поселения Каневского района в сфере землепользования» на 2019-2023 годы</a:t>
                      </a:r>
                    </a:p>
                  </a:txBody>
                  <a:tcPr marL="68580" marR="68580" marT="0" marB="0"/>
                </a:tc>
                <a:tc>
                  <a:txBody>
                    <a:bodyPr/>
                    <a:lstStyle/>
                    <a:p>
                      <a:pPr algn="r">
                        <a:spcAft>
                          <a:spcPts val="0"/>
                        </a:spcAft>
                      </a:pPr>
                      <a:r>
                        <a:rPr lang="ru-RU" sz="1100">
                          <a:solidFill>
                            <a:srgbClr val="000000"/>
                          </a:solidFill>
                          <a:effectLst/>
                          <a:latin typeface="Times New Roman"/>
                          <a:ea typeface="Calibri"/>
                        </a:rPr>
                        <a:t>937,4</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141,9</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15,14%</a:t>
                      </a:r>
                      <a:endParaRPr lang="ru-RU" sz="1200">
                        <a:effectLst/>
                        <a:latin typeface="Times New Roman"/>
                        <a:ea typeface="Times New Roman"/>
                      </a:endParaRPr>
                    </a:p>
                  </a:txBody>
                  <a:tcPr marL="68580" marR="68580" marT="0" marB="0" anchor="b"/>
                </a:tc>
              </a:tr>
              <a:tr h="580975">
                <a:tc>
                  <a:txBody>
                    <a:bodyPr/>
                    <a:lstStyle/>
                    <a:p>
                      <a:pPr algn="just">
                        <a:spcAft>
                          <a:spcPts val="0"/>
                        </a:spcAft>
                      </a:pPr>
                      <a:r>
                        <a:rPr lang="ru-RU" sz="1200">
                          <a:effectLst/>
                          <a:latin typeface="Times New Roman"/>
                          <a:ea typeface="Times New Roman"/>
                        </a:rPr>
                        <a:t>8</a:t>
                      </a:r>
                    </a:p>
                  </a:txBody>
                  <a:tcPr marL="68580" marR="68580" marT="0" marB="0"/>
                </a:tc>
                <a:tc>
                  <a:txBody>
                    <a:bodyPr/>
                    <a:lstStyle/>
                    <a:p>
                      <a:pPr>
                        <a:spcAft>
                          <a:spcPts val="0"/>
                        </a:spcAft>
                      </a:pPr>
                      <a:r>
                        <a:rPr lang="ru-RU" sz="1200">
                          <a:effectLst/>
                          <a:latin typeface="Times New Roman"/>
                          <a:ea typeface="Times New Roman"/>
                        </a:rPr>
                        <a:t>Муниципальная программа «Развитие жилищно-коммунального хозяйства Новодеревянковского сельского поселения Каневского района» на 2019-2023 годы</a:t>
                      </a:r>
                    </a:p>
                  </a:txBody>
                  <a:tcPr marL="68580" marR="68580" marT="0" marB="0"/>
                </a:tc>
                <a:tc>
                  <a:txBody>
                    <a:bodyPr/>
                    <a:lstStyle/>
                    <a:p>
                      <a:pPr algn="r">
                        <a:spcAft>
                          <a:spcPts val="0"/>
                        </a:spcAft>
                      </a:pPr>
                      <a:r>
                        <a:rPr lang="ru-RU" sz="1100">
                          <a:solidFill>
                            <a:srgbClr val="000000"/>
                          </a:solidFill>
                          <a:effectLst/>
                          <a:latin typeface="Times New Roman"/>
                          <a:ea typeface="Calibri"/>
                        </a:rPr>
                        <a:t>26 371,3</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16 180,5</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61,36%</a:t>
                      </a:r>
                      <a:endParaRPr lang="ru-RU" sz="1200">
                        <a:effectLst/>
                        <a:latin typeface="Times New Roman"/>
                        <a:ea typeface="Times New Roman"/>
                      </a:endParaRPr>
                    </a:p>
                  </a:txBody>
                  <a:tcPr marL="68580" marR="68580" marT="0" marB="0" anchor="b"/>
                </a:tc>
              </a:tr>
              <a:tr h="415266">
                <a:tc>
                  <a:txBody>
                    <a:bodyPr/>
                    <a:lstStyle/>
                    <a:p>
                      <a:pPr algn="just">
                        <a:spcAft>
                          <a:spcPts val="0"/>
                        </a:spcAft>
                      </a:pPr>
                      <a:r>
                        <a:rPr lang="ru-RU" sz="1200">
                          <a:effectLst/>
                          <a:latin typeface="Times New Roman"/>
                          <a:ea typeface="Times New Roman"/>
                        </a:rPr>
                        <a:t>9</a:t>
                      </a:r>
                    </a:p>
                  </a:txBody>
                  <a:tcPr marL="68580" marR="68580" marT="0" marB="0"/>
                </a:tc>
                <a:tc>
                  <a:txBody>
                    <a:bodyPr/>
                    <a:lstStyle/>
                    <a:p>
                      <a:pPr>
                        <a:spcAft>
                          <a:spcPts val="0"/>
                        </a:spcAft>
                      </a:pPr>
                      <a:r>
                        <a:rPr lang="ru-RU" sz="1200">
                          <a:effectLst/>
                          <a:latin typeface="Times New Roman"/>
                          <a:ea typeface="Times New Roman"/>
                        </a:rPr>
                        <a:t>Муниципальная программа «Развитие культуры в Новодеревянковском сельском поселении Каневского района» на 2019-2023 годы</a:t>
                      </a:r>
                    </a:p>
                  </a:txBody>
                  <a:tcPr marL="68580" marR="68580" marT="0" marB="0"/>
                </a:tc>
                <a:tc>
                  <a:txBody>
                    <a:bodyPr/>
                    <a:lstStyle/>
                    <a:p>
                      <a:pPr algn="r">
                        <a:spcAft>
                          <a:spcPts val="0"/>
                        </a:spcAft>
                      </a:pPr>
                      <a:r>
                        <a:rPr lang="ru-RU" sz="1100">
                          <a:solidFill>
                            <a:srgbClr val="000000"/>
                          </a:solidFill>
                          <a:effectLst/>
                          <a:latin typeface="Times New Roman"/>
                          <a:ea typeface="Calibri"/>
                        </a:rPr>
                        <a:t>14 874,2</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12 871,9</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86,54%</a:t>
                      </a:r>
                      <a:endParaRPr lang="ru-RU" sz="1200">
                        <a:effectLst/>
                        <a:latin typeface="Times New Roman"/>
                        <a:ea typeface="Times New Roman"/>
                      </a:endParaRPr>
                    </a:p>
                  </a:txBody>
                  <a:tcPr marL="68580" marR="68580" marT="0" marB="0" anchor="b"/>
                </a:tc>
              </a:tr>
              <a:tr h="580975">
                <a:tc>
                  <a:txBody>
                    <a:bodyPr/>
                    <a:lstStyle/>
                    <a:p>
                      <a:pPr algn="just">
                        <a:spcAft>
                          <a:spcPts val="0"/>
                        </a:spcAft>
                      </a:pPr>
                      <a:r>
                        <a:rPr lang="ru-RU" sz="1200">
                          <a:effectLst/>
                          <a:latin typeface="Times New Roman"/>
                          <a:ea typeface="Times New Roman"/>
                        </a:rPr>
                        <a:t>10</a:t>
                      </a:r>
                    </a:p>
                  </a:txBody>
                  <a:tcPr marL="68580" marR="68580" marT="0" marB="0"/>
                </a:tc>
                <a:tc>
                  <a:txBody>
                    <a:bodyPr/>
                    <a:lstStyle/>
                    <a:p>
                      <a:pPr>
                        <a:spcAft>
                          <a:spcPts val="0"/>
                        </a:spcAft>
                      </a:pPr>
                      <a:r>
                        <a:rPr lang="ru-RU" sz="1200">
                          <a:effectLst/>
                          <a:latin typeface="Times New Roman"/>
                          <a:ea typeface="Times New Roman"/>
                        </a:rPr>
                        <a:t>Муниципальная программа «Развитие физической культуры и спорта в Новодеревянковском сельском поселении Каневского района» на 2019-2023 годы</a:t>
                      </a:r>
                    </a:p>
                  </a:txBody>
                  <a:tcPr marL="68580" marR="68580" marT="0" marB="0"/>
                </a:tc>
                <a:tc>
                  <a:txBody>
                    <a:bodyPr/>
                    <a:lstStyle/>
                    <a:p>
                      <a:pPr algn="r">
                        <a:spcAft>
                          <a:spcPts val="0"/>
                        </a:spcAft>
                      </a:pPr>
                      <a:r>
                        <a:rPr lang="ru-RU" sz="1100">
                          <a:solidFill>
                            <a:srgbClr val="000000"/>
                          </a:solidFill>
                          <a:effectLst/>
                          <a:latin typeface="Times New Roman"/>
                          <a:ea typeface="Calibri"/>
                        </a:rPr>
                        <a:t>2 278,4</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97 592,6</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4283,38%</a:t>
                      </a:r>
                      <a:endParaRPr lang="ru-RU" sz="1200">
                        <a:effectLst/>
                        <a:latin typeface="Times New Roman"/>
                        <a:ea typeface="Times New Roman"/>
                      </a:endParaRPr>
                    </a:p>
                  </a:txBody>
                  <a:tcPr marL="68580" marR="68580" marT="0" marB="0" anchor="b"/>
                </a:tc>
              </a:tr>
              <a:tr h="415266">
                <a:tc>
                  <a:txBody>
                    <a:bodyPr/>
                    <a:lstStyle/>
                    <a:p>
                      <a:pPr algn="just">
                        <a:spcAft>
                          <a:spcPts val="0"/>
                        </a:spcAft>
                      </a:pPr>
                      <a:r>
                        <a:rPr lang="ru-RU" sz="1200">
                          <a:effectLst/>
                          <a:latin typeface="Times New Roman"/>
                          <a:ea typeface="Times New Roman"/>
                        </a:rPr>
                        <a:t>11</a:t>
                      </a:r>
                    </a:p>
                  </a:txBody>
                  <a:tcPr marL="68580" marR="68580" marT="0" marB="0"/>
                </a:tc>
                <a:tc>
                  <a:txBody>
                    <a:bodyPr/>
                    <a:lstStyle/>
                    <a:p>
                      <a:pPr>
                        <a:spcAft>
                          <a:spcPts val="0"/>
                        </a:spcAft>
                      </a:pPr>
                      <a:r>
                        <a:rPr lang="ru-RU" sz="1200">
                          <a:effectLst/>
                          <a:latin typeface="Times New Roman"/>
                          <a:ea typeface="Times New Roman"/>
                        </a:rPr>
                        <a:t>Муниципальная программа «Молодежь Новодеревянковского сельского поселения Каневского района» на 2019-2023 годы</a:t>
                      </a:r>
                    </a:p>
                  </a:txBody>
                  <a:tcPr marL="68580" marR="68580" marT="0" marB="0"/>
                </a:tc>
                <a:tc>
                  <a:txBody>
                    <a:bodyPr/>
                    <a:lstStyle/>
                    <a:p>
                      <a:pPr algn="r">
                        <a:spcAft>
                          <a:spcPts val="0"/>
                        </a:spcAft>
                      </a:pPr>
                      <a:r>
                        <a:rPr lang="ru-RU" sz="1100">
                          <a:solidFill>
                            <a:srgbClr val="000000"/>
                          </a:solidFill>
                          <a:effectLst/>
                          <a:latin typeface="Times New Roman"/>
                          <a:ea typeface="Calibri"/>
                        </a:rPr>
                        <a:t>548,0</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248,0</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45,26%</a:t>
                      </a:r>
                      <a:endParaRPr lang="ru-RU" sz="1200">
                        <a:effectLst/>
                        <a:latin typeface="Times New Roman"/>
                        <a:ea typeface="Times New Roman"/>
                      </a:endParaRPr>
                    </a:p>
                  </a:txBody>
                  <a:tcPr marL="68580" marR="68580" marT="0" marB="0" anchor="b"/>
                </a:tc>
              </a:tr>
              <a:tr h="415266">
                <a:tc>
                  <a:txBody>
                    <a:bodyPr/>
                    <a:lstStyle/>
                    <a:p>
                      <a:pPr algn="just">
                        <a:spcAft>
                          <a:spcPts val="0"/>
                        </a:spcAft>
                      </a:pPr>
                      <a:r>
                        <a:rPr lang="ru-RU" sz="1200">
                          <a:effectLst/>
                          <a:latin typeface="Times New Roman"/>
                          <a:ea typeface="Times New Roman"/>
                        </a:rPr>
                        <a:t>12</a:t>
                      </a:r>
                    </a:p>
                  </a:txBody>
                  <a:tcPr marL="68580" marR="68580" marT="0" marB="0"/>
                </a:tc>
                <a:tc>
                  <a:txBody>
                    <a:bodyPr/>
                    <a:lstStyle/>
                    <a:p>
                      <a:pPr>
                        <a:spcAft>
                          <a:spcPts val="0"/>
                        </a:spcAft>
                      </a:pPr>
                      <a:r>
                        <a:rPr lang="ru-RU" sz="1200">
                          <a:effectLst/>
                          <a:latin typeface="Times New Roman"/>
                          <a:ea typeface="Times New Roman"/>
                        </a:rPr>
                        <a:t>Муниципальная программа «Социальная политика Новодеревянковского сельского поселения Каневского района» на 2019-2023 годы</a:t>
                      </a:r>
                    </a:p>
                  </a:txBody>
                  <a:tcPr marL="68580" marR="68580" marT="0" marB="0"/>
                </a:tc>
                <a:tc>
                  <a:txBody>
                    <a:bodyPr/>
                    <a:lstStyle/>
                    <a:p>
                      <a:pPr algn="r">
                        <a:spcAft>
                          <a:spcPts val="0"/>
                        </a:spcAft>
                      </a:pPr>
                      <a:r>
                        <a:rPr lang="ru-RU" sz="1100">
                          <a:solidFill>
                            <a:srgbClr val="000000"/>
                          </a:solidFill>
                          <a:effectLst/>
                          <a:latin typeface="Times New Roman"/>
                          <a:ea typeface="Calibri"/>
                        </a:rPr>
                        <a:t>80,0</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80,0</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100,00%</a:t>
                      </a:r>
                      <a:endParaRPr lang="ru-RU" sz="1200">
                        <a:effectLst/>
                        <a:latin typeface="Times New Roman"/>
                        <a:ea typeface="Times New Roman"/>
                      </a:endParaRPr>
                    </a:p>
                  </a:txBody>
                  <a:tcPr marL="68580" marR="68580" marT="0" marB="0" anchor="b"/>
                </a:tc>
              </a:tr>
              <a:tr h="745793">
                <a:tc>
                  <a:txBody>
                    <a:bodyPr/>
                    <a:lstStyle/>
                    <a:p>
                      <a:pPr algn="just">
                        <a:spcAft>
                          <a:spcPts val="0"/>
                        </a:spcAft>
                      </a:pPr>
                      <a:r>
                        <a:rPr lang="ru-RU" sz="1200">
                          <a:effectLst/>
                          <a:latin typeface="Times New Roman"/>
                          <a:ea typeface="Times New Roman"/>
                        </a:rPr>
                        <a:t>14</a:t>
                      </a:r>
                    </a:p>
                  </a:txBody>
                  <a:tcPr marL="68580" marR="68580" marT="0" marB="0"/>
                </a:tc>
                <a:tc>
                  <a:txBody>
                    <a:bodyPr/>
                    <a:lstStyle/>
                    <a:p>
                      <a:pPr>
                        <a:spcAft>
                          <a:spcPts val="0"/>
                        </a:spcAft>
                      </a:pPr>
                      <a:r>
                        <a:rPr lang="ru-RU" sz="1200">
                          <a:effectLst/>
                          <a:latin typeface="Times New Roman"/>
                          <a:ea typeface="Times New Roman"/>
                        </a:rPr>
                        <a:t>Муниципальная программа «Гармонизация межнациональных отношений и развитие национальных культур в Новодеревянковском сельском поселении Каневского района» на 2019-2023 годы</a:t>
                      </a:r>
                    </a:p>
                  </a:txBody>
                  <a:tcPr marL="68580" marR="68580" marT="0" marB="0"/>
                </a:tc>
                <a:tc>
                  <a:txBody>
                    <a:bodyPr/>
                    <a:lstStyle/>
                    <a:p>
                      <a:pPr algn="r">
                        <a:spcAft>
                          <a:spcPts val="0"/>
                        </a:spcAft>
                      </a:pPr>
                      <a:r>
                        <a:rPr lang="ru-RU" sz="1100">
                          <a:solidFill>
                            <a:srgbClr val="000000"/>
                          </a:solidFill>
                          <a:effectLst/>
                          <a:latin typeface="Times New Roman"/>
                          <a:ea typeface="Calibri"/>
                        </a:rPr>
                        <a:t>2,0</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2,0</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100,00%</a:t>
                      </a:r>
                      <a:endParaRPr lang="ru-RU" sz="1200">
                        <a:effectLst/>
                        <a:latin typeface="Times New Roman"/>
                        <a:ea typeface="Times New Roman"/>
                      </a:endParaRPr>
                    </a:p>
                  </a:txBody>
                  <a:tcPr marL="68580" marR="68580" marT="0" marB="0" anchor="b"/>
                </a:tc>
              </a:tr>
              <a:tr h="622900">
                <a:tc>
                  <a:txBody>
                    <a:bodyPr/>
                    <a:lstStyle/>
                    <a:p>
                      <a:pPr algn="just">
                        <a:spcAft>
                          <a:spcPts val="0"/>
                        </a:spcAft>
                      </a:pPr>
                      <a:r>
                        <a:rPr lang="ru-RU" sz="1200">
                          <a:effectLst/>
                          <a:latin typeface="Times New Roman"/>
                          <a:ea typeface="Times New Roman"/>
                        </a:rPr>
                        <a:t>15</a:t>
                      </a:r>
                    </a:p>
                  </a:txBody>
                  <a:tcPr marL="68580" marR="68580" marT="0" marB="0"/>
                </a:tc>
                <a:tc>
                  <a:txBody>
                    <a:bodyPr/>
                    <a:lstStyle/>
                    <a:p>
                      <a:pPr>
                        <a:spcAft>
                          <a:spcPts val="0"/>
                        </a:spcAft>
                      </a:pPr>
                      <a:r>
                        <a:rPr lang="ru-RU" sz="1200">
                          <a:effectLst/>
                          <a:latin typeface="Times New Roman"/>
                          <a:ea typeface="Times New Roman"/>
                        </a:rPr>
                        <a:t>Муниципальная программа «Энергосбережение и повышение энергетической эффективности на территории Новодеревянковского сельского поселения Каневского района» на 2020-2022 годы</a:t>
                      </a:r>
                    </a:p>
                  </a:txBody>
                  <a:tcPr marL="68580" marR="68580" marT="0" marB="0"/>
                </a:tc>
                <a:tc>
                  <a:txBody>
                    <a:bodyPr/>
                    <a:lstStyle/>
                    <a:p>
                      <a:pPr algn="r">
                        <a:spcAft>
                          <a:spcPts val="0"/>
                        </a:spcAft>
                      </a:pPr>
                      <a:r>
                        <a:rPr lang="ru-RU" sz="1100">
                          <a:solidFill>
                            <a:srgbClr val="000000"/>
                          </a:solidFill>
                          <a:effectLst/>
                          <a:latin typeface="Times New Roman"/>
                          <a:ea typeface="Times New Roman"/>
                        </a:rPr>
                        <a:t>5,0</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0,0</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х</a:t>
                      </a:r>
                      <a:endParaRPr lang="ru-RU" sz="1200">
                        <a:effectLst/>
                        <a:latin typeface="Times New Roman"/>
                        <a:ea typeface="Times New Roman"/>
                      </a:endParaRPr>
                    </a:p>
                  </a:txBody>
                  <a:tcPr marL="68580" marR="68580" marT="0" marB="0" anchor="b"/>
                </a:tc>
              </a:tr>
              <a:tr h="622900">
                <a:tc>
                  <a:txBody>
                    <a:bodyPr/>
                    <a:lstStyle/>
                    <a:p>
                      <a:pPr algn="just">
                        <a:spcAft>
                          <a:spcPts val="0"/>
                        </a:spcAft>
                      </a:pPr>
                      <a:r>
                        <a:rPr lang="ru-RU" sz="1200">
                          <a:effectLst/>
                          <a:latin typeface="Times New Roman"/>
                          <a:ea typeface="Times New Roman"/>
                        </a:rPr>
                        <a:t>16</a:t>
                      </a:r>
                    </a:p>
                  </a:txBody>
                  <a:tcPr marL="68580" marR="68580" marT="0" marB="0"/>
                </a:tc>
                <a:tc>
                  <a:txBody>
                    <a:bodyPr/>
                    <a:lstStyle/>
                    <a:p>
                      <a:pPr>
                        <a:spcAft>
                          <a:spcPts val="0"/>
                        </a:spcAft>
                      </a:pPr>
                      <a:r>
                        <a:rPr lang="ru-RU" sz="1200">
                          <a:effectLst/>
                          <a:latin typeface="Times New Roman"/>
                          <a:ea typeface="Times New Roman"/>
                        </a:rPr>
                        <a:t>Муниципальная программа «Развитие и поддержка малого и среднего предпринимательства в Новодеревянковском сельском поселении Каневского района» на 2020-2022 годы</a:t>
                      </a:r>
                    </a:p>
                  </a:txBody>
                  <a:tcPr marL="68580" marR="68580" marT="0" marB="0"/>
                </a:tc>
                <a:tc>
                  <a:txBody>
                    <a:bodyPr/>
                    <a:lstStyle/>
                    <a:p>
                      <a:pPr algn="r">
                        <a:spcAft>
                          <a:spcPts val="0"/>
                        </a:spcAft>
                      </a:pPr>
                      <a:r>
                        <a:rPr lang="ru-RU" sz="1100">
                          <a:solidFill>
                            <a:srgbClr val="000000"/>
                          </a:solidFill>
                          <a:effectLst/>
                          <a:latin typeface="Times New Roman"/>
                          <a:ea typeface="Times New Roman"/>
                        </a:rPr>
                        <a:t>10,0</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0,0</a:t>
                      </a:r>
                      <a:endParaRPr lang="ru-RU" sz="1200">
                        <a:effectLst/>
                        <a:latin typeface="Times New Roman"/>
                        <a:ea typeface="Times New Roman"/>
                      </a:endParaRPr>
                    </a:p>
                  </a:txBody>
                  <a:tcPr marL="68580" marR="68580" marT="0" marB="0" anchor="b"/>
                </a:tc>
                <a:tc>
                  <a:txBody>
                    <a:bodyPr/>
                    <a:lstStyle/>
                    <a:p>
                      <a:pPr algn="r">
                        <a:spcAft>
                          <a:spcPts val="0"/>
                        </a:spcAft>
                      </a:pPr>
                      <a:r>
                        <a:rPr lang="ru-RU" sz="1100">
                          <a:solidFill>
                            <a:srgbClr val="000000"/>
                          </a:solidFill>
                          <a:effectLst/>
                          <a:latin typeface="Times New Roman"/>
                          <a:ea typeface="Times New Roman"/>
                        </a:rPr>
                        <a:t>х</a:t>
                      </a:r>
                      <a:endParaRPr lang="ru-RU" sz="1200">
                        <a:effectLst/>
                        <a:latin typeface="Times New Roman"/>
                        <a:ea typeface="Times New Roman"/>
                      </a:endParaRPr>
                    </a:p>
                  </a:txBody>
                  <a:tcPr marL="68580" marR="68580" marT="0" marB="0" anchor="b"/>
                </a:tc>
              </a:tr>
              <a:tr h="622900">
                <a:tc>
                  <a:txBody>
                    <a:bodyPr/>
                    <a:lstStyle/>
                    <a:p>
                      <a:pPr algn="just">
                        <a:spcAft>
                          <a:spcPts val="0"/>
                        </a:spcAft>
                      </a:pPr>
                      <a:endParaRPr lang="ru-RU" sz="1200" dirty="0">
                        <a:effectLst/>
                        <a:latin typeface="Times New Roman"/>
                        <a:ea typeface="Times New Roman"/>
                      </a:endParaRPr>
                    </a:p>
                  </a:txBody>
                  <a:tcPr marL="68580" marR="68580" marT="0" marB="0"/>
                </a:tc>
                <a:tc>
                  <a:txBody>
                    <a:bodyPr/>
                    <a:lstStyle/>
                    <a:p>
                      <a:pPr>
                        <a:spcAft>
                          <a:spcPts val="0"/>
                        </a:spcAft>
                      </a:pPr>
                      <a:endParaRPr lang="ru-RU" sz="1200" dirty="0">
                        <a:effectLst/>
                        <a:latin typeface="Times New Roman"/>
                        <a:ea typeface="Times New Roman"/>
                      </a:endParaRPr>
                    </a:p>
                  </a:txBody>
                  <a:tcPr marL="68580" marR="68580" marT="0" marB="0"/>
                </a:tc>
                <a:tc>
                  <a:txBody>
                    <a:bodyPr/>
                    <a:lstStyle/>
                    <a:p>
                      <a:pPr algn="r">
                        <a:spcAft>
                          <a:spcPts val="0"/>
                        </a:spcAft>
                      </a:pPr>
                      <a:endParaRPr lang="ru-RU" sz="1200" dirty="0">
                        <a:effectLst/>
                        <a:latin typeface="Times New Roman"/>
                        <a:ea typeface="Times New Roman"/>
                      </a:endParaRPr>
                    </a:p>
                  </a:txBody>
                  <a:tcPr marL="68580" marR="68580" marT="0" marB="0" anchor="b"/>
                </a:tc>
                <a:tc>
                  <a:txBody>
                    <a:bodyPr/>
                    <a:lstStyle/>
                    <a:p>
                      <a:pPr algn="r">
                        <a:spcAft>
                          <a:spcPts val="0"/>
                        </a:spcAft>
                      </a:pPr>
                      <a:endParaRPr lang="ru-RU" sz="1200" dirty="0">
                        <a:effectLst/>
                        <a:latin typeface="Times New Roman"/>
                        <a:ea typeface="Times New Roman"/>
                      </a:endParaRPr>
                    </a:p>
                  </a:txBody>
                  <a:tcPr marL="68580" marR="68580" marT="0" marB="0" anchor="b"/>
                </a:tc>
                <a:tc>
                  <a:txBody>
                    <a:bodyPr/>
                    <a:lstStyle/>
                    <a:p>
                      <a:pPr algn="r">
                        <a:spcAft>
                          <a:spcPts val="0"/>
                        </a:spcAft>
                      </a:pPr>
                      <a:endParaRPr lang="ru-RU" sz="1200" dirty="0">
                        <a:effectLst/>
                        <a:latin typeface="Times New Roman"/>
                        <a:ea typeface="Times New Roman"/>
                      </a:endParaRPr>
                    </a:p>
                  </a:txBody>
                  <a:tcPr marL="68580" marR="68580" marT="0" marB="0" anchor="b"/>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Заголовок 1"/>
          <p:cNvSpPr>
            <a:spLocks noGrp="1"/>
          </p:cNvSpPr>
          <p:nvPr>
            <p:ph type="title"/>
          </p:nvPr>
        </p:nvSpPr>
        <p:spPr>
          <a:xfrm>
            <a:off x="539552" y="332656"/>
            <a:ext cx="7715250" cy="360040"/>
          </a:xfrm>
        </p:spPr>
        <p:txBody>
          <a:bodyPr>
            <a:normAutofit fontScale="90000"/>
          </a:bodyPr>
          <a:lstStyle/>
          <a:p>
            <a:pPr algn="ctr"/>
            <a:r>
              <a:rPr lang="ru-RU" altLang="ru-RU" sz="2600" b="1" smtClean="0">
                <a:solidFill>
                  <a:srgbClr val="666666"/>
                </a:solidFill>
              </a:rPr>
              <a:t>Непрограммные расходы</a:t>
            </a:r>
            <a:endParaRPr lang="ru-RU" altLang="ru-RU" sz="2600" b="1" dirty="0" smtClean="0"/>
          </a:p>
        </p:txBody>
      </p:sp>
      <p:graphicFrame>
        <p:nvGraphicFramePr>
          <p:cNvPr id="9" name="Объект 8"/>
          <p:cNvGraphicFramePr>
            <a:graphicFrameLocks noGrp="1"/>
          </p:cNvGraphicFramePr>
          <p:nvPr>
            <p:ph idx="1"/>
            <p:extLst>
              <p:ext uri="{D42A27DB-BD31-4B8C-83A1-F6EECF244321}">
                <p14:modId xmlns:p14="http://schemas.microsoft.com/office/powerpoint/2010/main" val="1346453757"/>
              </p:ext>
            </p:extLst>
          </p:nvPr>
        </p:nvGraphicFramePr>
        <p:xfrm>
          <a:off x="251520" y="908720"/>
          <a:ext cx="8424937" cy="1772230"/>
        </p:xfrm>
        <a:graphic>
          <a:graphicData uri="http://schemas.openxmlformats.org/drawingml/2006/table">
            <a:tbl>
              <a:tblPr firstRow="1" firstCol="1" bandRow="1">
                <a:tableStyleId>{5C22544A-7EE6-4342-B048-85BDC9FD1C3A}</a:tableStyleId>
              </a:tblPr>
              <a:tblGrid>
                <a:gridCol w="4081915"/>
                <a:gridCol w="1546296"/>
                <a:gridCol w="1475084"/>
                <a:gridCol w="1321642"/>
              </a:tblGrid>
              <a:tr h="175190">
                <a:tc rowSpan="2">
                  <a:txBody>
                    <a:bodyPr/>
                    <a:lstStyle/>
                    <a:p>
                      <a:pPr algn="ctr">
                        <a:spcAft>
                          <a:spcPts val="0"/>
                        </a:spcAft>
                      </a:pPr>
                      <a:r>
                        <a:rPr lang="ru-RU" sz="1200" dirty="0">
                          <a:effectLst/>
                        </a:rPr>
                        <a:t>Наименование раздела</a:t>
                      </a:r>
                      <a:endParaRPr lang="ru-RU" sz="1200" dirty="0">
                        <a:effectLst/>
                        <a:latin typeface="Times New Roman"/>
                        <a:ea typeface="Times New Roman"/>
                      </a:endParaRPr>
                    </a:p>
                  </a:txBody>
                  <a:tcPr marL="56311" marR="56311" marT="0" marB="0" anchor="ctr"/>
                </a:tc>
                <a:tc rowSpan="2">
                  <a:txBody>
                    <a:bodyPr/>
                    <a:lstStyle/>
                    <a:p>
                      <a:pPr algn="ctr">
                        <a:spcAft>
                          <a:spcPts val="0"/>
                        </a:spcAft>
                      </a:pPr>
                      <a:r>
                        <a:rPr lang="ru-RU" sz="1200" dirty="0" smtClean="0">
                          <a:effectLst/>
                        </a:rPr>
                        <a:t>2022 </a:t>
                      </a:r>
                      <a:r>
                        <a:rPr lang="ru-RU" sz="1200" dirty="0" smtClean="0">
                          <a:effectLst/>
                        </a:rPr>
                        <a:t>год </a:t>
                      </a:r>
                      <a:r>
                        <a:rPr lang="ru-RU" sz="1200" dirty="0">
                          <a:effectLst/>
                        </a:rPr>
                        <a:t>(оценка)*</a:t>
                      </a:r>
                      <a:endParaRPr lang="ru-RU" sz="1200" dirty="0">
                        <a:effectLst/>
                        <a:latin typeface="Times New Roman"/>
                        <a:ea typeface="Times New Roman"/>
                      </a:endParaRPr>
                    </a:p>
                  </a:txBody>
                  <a:tcPr marL="56311" marR="56311" marT="0" marB="0" anchor="ctr"/>
                </a:tc>
                <a:tc gridSpan="2">
                  <a:txBody>
                    <a:bodyPr/>
                    <a:lstStyle/>
                    <a:p>
                      <a:pPr algn="ctr">
                        <a:spcAft>
                          <a:spcPts val="0"/>
                        </a:spcAft>
                      </a:pPr>
                      <a:r>
                        <a:rPr lang="ru-RU" sz="1100" dirty="0" smtClean="0">
                          <a:effectLst/>
                        </a:rPr>
                        <a:t>2023год</a:t>
                      </a:r>
                      <a:endParaRPr lang="ru-RU" sz="1000" dirty="0">
                        <a:effectLst/>
                        <a:latin typeface="Times New Roman"/>
                        <a:ea typeface="Times New Roman"/>
                      </a:endParaRPr>
                    </a:p>
                  </a:txBody>
                  <a:tcPr marL="56311" marR="56311" marT="0" marB="0" anchor="ctr"/>
                </a:tc>
                <a:tc hMerge="1">
                  <a:txBody>
                    <a:bodyPr/>
                    <a:lstStyle/>
                    <a:p>
                      <a:endParaRPr lang="ru-RU"/>
                    </a:p>
                  </a:txBody>
                  <a:tcPr/>
                </a:tc>
              </a:tr>
              <a:tr h="328866">
                <a:tc vMerge="1">
                  <a:txBody>
                    <a:bodyPr/>
                    <a:lstStyle/>
                    <a:p>
                      <a:endParaRPr lang="ru-RU"/>
                    </a:p>
                  </a:txBody>
                  <a:tcPr/>
                </a:tc>
                <a:tc vMerge="1">
                  <a:txBody>
                    <a:bodyPr/>
                    <a:lstStyle/>
                    <a:p>
                      <a:endParaRPr lang="ru-RU"/>
                    </a:p>
                  </a:txBody>
                  <a:tcPr/>
                </a:tc>
                <a:tc>
                  <a:txBody>
                    <a:bodyPr/>
                    <a:lstStyle/>
                    <a:p>
                      <a:pPr algn="ctr">
                        <a:spcAft>
                          <a:spcPts val="0"/>
                        </a:spcAft>
                      </a:pPr>
                      <a:r>
                        <a:rPr lang="ru-RU" sz="1200" dirty="0">
                          <a:effectLst/>
                        </a:rPr>
                        <a:t>проект решения на </a:t>
                      </a:r>
                      <a:r>
                        <a:rPr lang="ru-RU" sz="1200" dirty="0" smtClean="0">
                          <a:effectLst/>
                        </a:rPr>
                        <a:t>2023 </a:t>
                      </a:r>
                      <a:r>
                        <a:rPr lang="ru-RU" sz="1200" dirty="0">
                          <a:effectLst/>
                        </a:rPr>
                        <a:t>год</a:t>
                      </a:r>
                      <a:endParaRPr lang="ru-RU" sz="1200" dirty="0">
                        <a:effectLst/>
                        <a:latin typeface="Times New Roman"/>
                        <a:ea typeface="Times New Roman"/>
                      </a:endParaRPr>
                    </a:p>
                  </a:txBody>
                  <a:tcPr marL="56311" marR="56311" marT="0" marB="0" anchor="ctr"/>
                </a:tc>
                <a:tc>
                  <a:txBody>
                    <a:bodyPr/>
                    <a:lstStyle/>
                    <a:p>
                      <a:pPr algn="ctr">
                        <a:spcAft>
                          <a:spcPts val="0"/>
                        </a:spcAft>
                      </a:pPr>
                      <a:r>
                        <a:rPr lang="ru-RU" sz="1200" dirty="0">
                          <a:effectLst/>
                        </a:rPr>
                        <a:t>  к оценке </a:t>
                      </a:r>
                      <a:r>
                        <a:rPr lang="ru-RU" sz="1200" dirty="0" smtClean="0">
                          <a:effectLst/>
                        </a:rPr>
                        <a:t>2022 </a:t>
                      </a:r>
                      <a:r>
                        <a:rPr lang="ru-RU" sz="1200" dirty="0">
                          <a:effectLst/>
                        </a:rPr>
                        <a:t>года, %</a:t>
                      </a:r>
                      <a:endParaRPr lang="ru-RU" sz="1200" dirty="0">
                        <a:effectLst/>
                        <a:latin typeface="Times New Roman"/>
                        <a:ea typeface="Times New Roman"/>
                      </a:endParaRPr>
                    </a:p>
                  </a:txBody>
                  <a:tcPr marL="56311" marR="56311" marT="0" marB="0" anchor="ctr"/>
                </a:tc>
              </a:tr>
              <a:tr h="175190">
                <a:tc>
                  <a:txBody>
                    <a:bodyPr/>
                    <a:lstStyle/>
                    <a:p>
                      <a:pPr algn="ctr">
                        <a:spcAft>
                          <a:spcPts val="0"/>
                        </a:spcAft>
                      </a:pPr>
                      <a:r>
                        <a:rPr lang="ru-RU" sz="1200" dirty="0">
                          <a:effectLst/>
                        </a:rPr>
                        <a:t>1</a:t>
                      </a:r>
                      <a:endParaRPr lang="ru-RU" sz="1200" dirty="0">
                        <a:effectLst/>
                        <a:latin typeface="Times New Roman"/>
                        <a:ea typeface="Times New Roman"/>
                      </a:endParaRPr>
                    </a:p>
                  </a:txBody>
                  <a:tcPr marL="56311" marR="56311" marT="0" marB="0" anchor="ctr"/>
                </a:tc>
                <a:tc>
                  <a:txBody>
                    <a:bodyPr/>
                    <a:lstStyle/>
                    <a:p>
                      <a:pPr algn="ctr">
                        <a:spcAft>
                          <a:spcPts val="0"/>
                        </a:spcAft>
                      </a:pPr>
                      <a:r>
                        <a:rPr lang="ru-RU" sz="1200" dirty="0">
                          <a:effectLst/>
                        </a:rPr>
                        <a:t>2</a:t>
                      </a:r>
                      <a:endParaRPr lang="ru-RU" sz="1200" dirty="0">
                        <a:effectLst/>
                        <a:latin typeface="Times New Roman"/>
                        <a:ea typeface="Times New Roman"/>
                      </a:endParaRPr>
                    </a:p>
                  </a:txBody>
                  <a:tcPr marL="56311" marR="56311" marT="0" marB="0" anchor="ctr"/>
                </a:tc>
                <a:tc>
                  <a:txBody>
                    <a:bodyPr/>
                    <a:lstStyle/>
                    <a:p>
                      <a:pPr algn="ctr">
                        <a:spcAft>
                          <a:spcPts val="0"/>
                        </a:spcAft>
                      </a:pPr>
                      <a:r>
                        <a:rPr lang="ru-RU" sz="1200">
                          <a:effectLst/>
                        </a:rPr>
                        <a:t>3</a:t>
                      </a:r>
                      <a:endParaRPr lang="ru-RU" sz="1200">
                        <a:effectLst/>
                        <a:latin typeface="Times New Roman"/>
                        <a:ea typeface="Times New Roman"/>
                      </a:endParaRPr>
                    </a:p>
                  </a:txBody>
                  <a:tcPr marL="56311" marR="56311" marT="0" marB="0" anchor="ctr"/>
                </a:tc>
                <a:tc>
                  <a:txBody>
                    <a:bodyPr/>
                    <a:lstStyle/>
                    <a:p>
                      <a:pPr algn="ctr">
                        <a:spcAft>
                          <a:spcPts val="0"/>
                        </a:spcAft>
                      </a:pPr>
                      <a:r>
                        <a:rPr lang="ru-RU" sz="1200">
                          <a:effectLst/>
                        </a:rPr>
                        <a:t>4=3/2*100</a:t>
                      </a:r>
                      <a:endParaRPr lang="ru-RU" sz="1200">
                        <a:effectLst/>
                        <a:latin typeface="Times New Roman"/>
                        <a:ea typeface="Times New Roman"/>
                      </a:endParaRPr>
                    </a:p>
                  </a:txBody>
                  <a:tcPr marL="56311" marR="56311" marT="0" marB="0" anchor="ctr"/>
                </a:tc>
              </a:tr>
              <a:tr h="275298">
                <a:tc>
                  <a:txBody>
                    <a:bodyPr/>
                    <a:lstStyle/>
                    <a:p>
                      <a:pPr>
                        <a:spcAft>
                          <a:spcPts val="0"/>
                        </a:spcAft>
                      </a:pPr>
                      <a:r>
                        <a:rPr lang="ru-RU" sz="1200" dirty="0">
                          <a:effectLst/>
                        </a:rPr>
                        <a:t>Всего расходов </a:t>
                      </a:r>
                      <a:endParaRPr lang="ru-RU" sz="1200" dirty="0">
                        <a:effectLst/>
                        <a:latin typeface="Times New Roman"/>
                        <a:ea typeface="Times New Roman"/>
                      </a:endParaRPr>
                    </a:p>
                  </a:txBody>
                  <a:tcPr marL="56311" marR="56311" marT="0" marB="0" anchor="ctr"/>
                </a:tc>
                <a:tc rowSpan="2">
                  <a:txBody>
                    <a:bodyPr/>
                    <a:lstStyle/>
                    <a:p>
                      <a:pPr algn="r">
                        <a:spcAft>
                          <a:spcPts val="0"/>
                        </a:spcAft>
                      </a:pPr>
                      <a:r>
                        <a:rPr lang="ru-RU" sz="1200">
                          <a:solidFill>
                            <a:srgbClr val="000000"/>
                          </a:solidFill>
                          <a:effectLst/>
                          <a:latin typeface="Times New Roman"/>
                          <a:ea typeface="Times New Roman"/>
                        </a:rPr>
                        <a:t>9113,0</a:t>
                      </a:r>
                      <a:endParaRPr lang="ru-RU" sz="1200">
                        <a:effectLst/>
                        <a:latin typeface="Times New Roman"/>
                        <a:ea typeface="Times New Roman"/>
                      </a:endParaRPr>
                    </a:p>
                  </a:txBody>
                  <a:tcPr marL="68580" marR="68580" marT="0" marB="0" anchor="ctr"/>
                </a:tc>
                <a:tc rowSpan="2">
                  <a:txBody>
                    <a:bodyPr/>
                    <a:lstStyle/>
                    <a:p>
                      <a:pPr algn="r">
                        <a:spcAft>
                          <a:spcPts val="0"/>
                        </a:spcAft>
                      </a:pPr>
                      <a:r>
                        <a:rPr lang="ru-RU" sz="1200">
                          <a:solidFill>
                            <a:srgbClr val="000000"/>
                          </a:solidFill>
                          <a:effectLst/>
                          <a:latin typeface="Times New Roman"/>
                          <a:ea typeface="Times New Roman"/>
                        </a:rPr>
                        <a:t>9515,7</a:t>
                      </a:r>
                      <a:endParaRPr lang="ru-RU" sz="1200">
                        <a:effectLst/>
                        <a:latin typeface="Times New Roman"/>
                        <a:ea typeface="Times New Roman"/>
                      </a:endParaRPr>
                    </a:p>
                  </a:txBody>
                  <a:tcPr marL="68580" marR="68580" marT="0" marB="0" anchor="ctr"/>
                </a:tc>
                <a:tc rowSpan="2">
                  <a:txBody>
                    <a:bodyPr/>
                    <a:lstStyle/>
                    <a:p>
                      <a:pPr algn="r">
                        <a:spcAft>
                          <a:spcPts val="0"/>
                        </a:spcAft>
                      </a:pPr>
                      <a:r>
                        <a:rPr lang="ru-RU" sz="1200">
                          <a:solidFill>
                            <a:srgbClr val="000000"/>
                          </a:solidFill>
                          <a:effectLst/>
                          <a:latin typeface="Times New Roman"/>
                          <a:ea typeface="Times New Roman"/>
                        </a:rPr>
                        <a:t>104,42</a:t>
                      </a:r>
                      <a:endParaRPr lang="ru-RU" sz="1200">
                        <a:effectLst/>
                        <a:latin typeface="Times New Roman"/>
                        <a:ea typeface="Times New Roman"/>
                      </a:endParaRPr>
                    </a:p>
                  </a:txBody>
                  <a:tcPr marL="68580" marR="68580" marT="0" marB="0" anchor="ctr"/>
                </a:tc>
              </a:tr>
              <a:tr h="281555">
                <a:tc>
                  <a:txBody>
                    <a:bodyPr/>
                    <a:lstStyle/>
                    <a:p>
                      <a:pPr>
                        <a:spcAft>
                          <a:spcPts val="0"/>
                        </a:spcAft>
                      </a:pPr>
                      <a:r>
                        <a:rPr lang="ru-RU" sz="1200" dirty="0">
                          <a:effectLst/>
                        </a:rPr>
                        <a:t>в том числе:</a:t>
                      </a:r>
                      <a:endParaRPr lang="ru-RU" sz="1200" dirty="0">
                        <a:effectLst/>
                        <a:latin typeface="Times New Roman"/>
                        <a:ea typeface="Times New Roman"/>
                      </a:endParaRPr>
                    </a:p>
                  </a:txBody>
                  <a:tcPr marL="56311" marR="56311" marT="0" marB="0" anchor="ctr"/>
                </a:tc>
                <a:tc vMerge="1">
                  <a:txBody>
                    <a:bodyPr/>
                    <a:lstStyle/>
                    <a:p>
                      <a:endParaRPr lang="ru-RU"/>
                    </a:p>
                  </a:txBody>
                  <a:tcPr/>
                </a:tc>
                <a:tc vMerge="1">
                  <a:txBody>
                    <a:bodyPr/>
                    <a:lstStyle/>
                    <a:p>
                      <a:endParaRPr lang="ru-RU"/>
                    </a:p>
                  </a:txBody>
                  <a:tcPr/>
                </a:tc>
                <a:tc vMerge="1">
                  <a:txBody>
                    <a:bodyPr/>
                    <a:lstStyle/>
                    <a:p>
                      <a:endParaRPr lang="ru-RU"/>
                    </a:p>
                  </a:txBody>
                  <a:tcPr/>
                </a:tc>
              </a:tr>
              <a:tr h="308667">
                <a:tc>
                  <a:txBody>
                    <a:bodyPr/>
                    <a:lstStyle/>
                    <a:p>
                      <a:pPr>
                        <a:spcAft>
                          <a:spcPts val="0"/>
                        </a:spcAft>
                      </a:pPr>
                      <a:r>
                        <a:rPr lang="ru-RU" sz="1200">
                          <a:effectLst/>
                        </a:rPr>
                        <a:t>Общегосударственные вопросы</a:t>
                      </a:r>
                      <a:endParaRPr lang="ru-RU" sz="1200">
                        <a:effectLst/>
                        <a:latin typeface="Times New Roman"/>
                        <a:ea typeface="Times New Roman"/>
                      </a:endParaRPr>
                    </a:p>
                  </a:txBody>
                  <a:tcPr marL="56311" marR="56311" marT="0" marB="0" anchor="ctr"/>
                </a:tc>
                <a:tc>
                  <a:txBody>
                    <a:bodyPr/>
                    <a:lstStyle/>
                    <a:p>
                      <a:pPr algn="r">
                        <a:spcAft>
                          <a:spcPts val="0"/>
                        </a:spcAft>
                      </a:pPr>
                      <a:r>
                        <a:rPr lang="ru-RU" sz="1200">
                          <a:solidFill>
                            <a:srgbClr val="000000"/>
                          </a:solidFill>
                          <a:effectLst/>
                          <a:latin typeface="Times New Roman"/>
                          <a:ea typeface="Times New Roman"/>
                        </a:rPr>
                        <a:t>8703,2</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8814,8</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101,28</a:t>
                      </a:r>
                      <a:endParaRPr lang="ru-RU" sz="1200">
                        <a:effectLst/>
                        <a:latin typeface="Times New Roman"/>
                        <a:ea typeface="Times New Roman"/>
                      </a:endParaRPr>
                    </a:p>
                  </a:txBody>
                  <a:tcPr marL="68580" marR="68580" marT="0" marB="0" anchor="ctr"/>
                </a:tc>
              </a:tr>
              <a:tr h="175190">
                <a:tc>
                  <a:txBody>
                    <a:bodyPr/>
                    <a:lstStyle/>
                    <a:p>
                      <a:pPr>
                        <a:spcAft>
                          <a:spcPts val="0"/>
                        </a:spcAft>
                      </a:pPr>
                      <a:r>
                        <a:rPr lang="ru-RU" sz="1200">
                          <a:effectLst/>
                        </a:rPr>
                        <a:t>Национальная оборона </a:t>
                      </a:r>
                      <a:endParaRPr lang="ru-RU" sz="1200">
                        <a:effectLst/>
                        <a:latin typeface="Times New Roman"/>
                        <a:ea typeface="Times New Roman"/>
                      </a:endParaRPr>
                    </a:p>
                  </a:txBody>
                  <a:tcPr marL="56311" marR="56311" marT="0" marB="0" anchor="ctr"/>
                </a:tc>
                <a:tc>
                  <a:txBody>
                    <a:bodyPr/>
                    <a:lstStyle/>
                    <a:p>
                      <a:pPr algn="r">
                        <a:spcAft>
                          <a:spcPts val="0"/>
                        </a:spcAft>
                      </a:pPr>
                      <a:r>
                        <a:rPr lang="ru-RU" sz="1200">
                          <a:solidFill>
                            <a:srgbClr val="000000"/>
                          </a:solidFill>
                          <a:effectLst/>
                          <a:latin typeface="Times New Roman"/>
                          <a:ea typeface="Times New Roman"/>
                        </a:rPr>
                        <a:t>409,8</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a:solidFill>
                            <a:srgbClr val="000000"/>
                          </a:solidFill>
                          <a:effectLst/>
                          <a:latin typeface="Times New Roman"/>
                          <a:ea typeface="Times New Roman"/>
                        </a:rPr>
                        <a:t>700,9</a:t>
                      </a:r>
                      <a:endParaRPr lang="ru-RU" sz="1200">
                        <a:effectLst/>
                        <a:latin typeface="Times New Roman"/>
                        <a:ea typeface="Times New Roman"/>
                      </a:endParaRPr>
                    </a:p>
                  </a:txBody>
                  <a:tcPr marL="68580" marR="68580" marT="0" marB="0" anchor="ctr"/>
                </a:tc>
                <a:tc>
                  <a:txBody>
                    <a:bodyPr/>
                    <a:lstStyle/>
                    <a:p>
                      <a:pPr algn="r">
                        <a:spcAft>
                          <a:spcPts val="0"/>
                        </a:spcAft>
                      </a:pPr>
                      <a:r>
                        <a:rPr lang="ru-RU" sz="1200" dirty="0">
                          <a:solidFill>
                            <a:srgbClr val="000000"/>
                          </a:solidFill>
                          <a:effectLst/>
                          <a:latin typeface="Times New Roman"/>
                          <a:ea typeface="Times New Roman"/>
                        </a:rPr>
                        <a:t>171,03</a:t>
                      </a:r>
                      <a:endParaRPr lang="ru-RU" sz="1200" dirty="0">
                        <a:effectLst/>
                        <a:latin typeface="Times New Roman"/>
                        <a:ea typeface="Times New Roman"/>
                      </a:endParaRPr>
                    </a:p>
                  </a:txBody>
                  <a:tcPr marL="68580" marR="68580" marT="0" marB="0" anchor="ctr"/>
                </a:tc>
              </a:tr>
            </a:tbl>
          </a:graphicData>
        </a:graphic>
      </p:graphicFrame>
      <p:pic>
        <p:nvPicPr>
          <p:cNvPr id="614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2852936"/>
            <a:ext cx="8424936"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algn="ctr">
              <a:spcAft>
                <a:spcPts val="0"/>
              </a:spcAft>
            </a:pPr>
            <a:r>
              <a:rPr lang="ru-RU" sz="2800" dirty="0">
                <a:latin typeface="Times New Roman"/>
                <a:ea typeface="Times New Roman"/>
              </a:rPr>
              <a:t>Источники внутреннего финансирования дефицита бюджета поселения</a:t>
            </a:r>
            <a:endParaRPr lang="ru-RU" sz="2400" dirty="0">
              <a:latin typeface="Times New Roman"/>
              <a:ea typeface="Times New Roman"/>
            </a:endParaRPr>
          </a:p>
          <a:p>
            <a:pPr algn="just">
              <a:spcAft>
                <a:spcPts val="0"/>
              </a:spcAft>
            </a:pPr>
            <a:r>
              <a:rPr lang="ru-RU" sz="2800" dirty="0">
                <a:latin typeface="Times New Roman"/>
                <a:ea typeface="Times New Roman"/>
              </a:rPr>
              <a:t>Увеличение остатков денежных средств бюджетов – </a:t>
            </a:r>
            <a:r>
              <a:rPr lang="ru-RU" sz="2800" dirty="0" smtClean="0">
                <a:latin typeface="Times New Roman"/>
                <a:ea typeface="Times New Roman"/>
              </a:rPr>
              <a:t>144253,8 </a:t>
            </a:r>
            <a:r>
              <a:rPr lang="ru-RU" sz="2800" dirty="0">
                <a:latin typeface="Times New Roman"/>
                <a:ea typeface="Times New Roman"/>
              </a:rPr>
              <a:t>тыс. рублей;</a:t>
            </a:r>
            <a:endParaRPr lang="ru-RU" sz="2400" dirty="0">
              <a:latin typeface="Times New Roman"/>
              <a:ea typeface="Times New Roman"/>
            </a:endParaRPr>
          </a:p>
          <a:p>
            <a:r>
              <a:rPr lang="ru-RU" sz="2800" dirty="0">
                <a:latin typeface="Times New Roman"/>
                <a:ea typeface="Times New Roman"/>
              </a:rPr>
              <a:t>Уменьшение остатков денежных средств бюджетов – </a:t>
            </a:r>
            <a:r>
              <a:rPr lang="ru-RU" sz="2800" dirty="0" smtClean="0">
                <a:latin typeface="Times New Roman"/>
                <a:ea typeface="Times New Roman"/>
              </a:rPr>
              <a:t>144253,8 </a:t>
            </a:r>
            <a:r>
              <a:rPr lang="ru-RU" sz="2800" dirty="0" smtClean="0">
                <a:latin typeface="Times New Roman"/>
                <a:ea typeface="Times New Roman"/>
              </a:rPr>
              <a:t>тыс</a:t>
            </a:r>
            <a:r>
              <a:rPr lang="ru-RU" sz="2800" dirty="0">
                <a:latin typeface="Times New Roman"/>
                <a:ea typeface="Times New Roman"/>
              </a:rPr>
              <a:t>. рублей</a:t>
            </a:r>
            <a:endParaRPr lang="ru-RU" dirty="0"/>
          </a:p>
        </p:txBody>
      </p:sp>
      <p:sp>
        <p:nvSpPr>
          <p:cNvPr id="39938" name="Заголовок 1"/>
          <p:cNvSpPr>
            <a:spLocks noGrp="1"/>
          </p:cNvSpPr>
          <p:nvPr>
            <p:ph type="title"/>
          </p:nvPr>
        </p:nvSpPr>
        <p:spPr>
          <a:xfrm>
            <a:off x="1643063" y="285750"/>
            <a:ext cx="6629400" cy="911002"/>
          </a:xfrm>
        </p:spPr>
        <p:txBody>
          <a:bodyPr>
            <a:normAutofit/>
          </a:bodyPr>
          <a:lstStyle/>
          <a:p>
            <a:pPr algn="ctr"/>
            <a:r>
              <a:rPr lang="ru-RU" altLang="ru-RU" sz="2600" b="1" i="1" dirty="0"/>
              <a:t>Источники внутреннего финансирования дефицита бюджета поселения</a:t>
            </a:r>
            <a:endParaRPr lang="ru-RU" altLang="ru-RU" sz="2600" b="1" i="1"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extLst>
              <p:ext uri="{D42A27DB-BD31-4B8C-83A1-F6EECF244321}">
                <p14:modId xmlns:p14="http://schemas.microsoft.com/office/powerpoint/2010/main" val="121306507"/>
              </p:ext>
            </p:extLst>
          </p:nvPr>
        </p:nvGraphicFramePr>
        <p:xfrm>
          <a:off x="857250" y="1196752"/>
          <a:ext cx="7829550" cy="4497705"/>
        </p:xfrm>
        <a:graphic>
          <a:graphicData uri="http://schemas.openxmlformats.org/drawingml/2006/table">
            <a:tbl>
              <a:tblPr firstRow="1" bandRow="1">
                <a:tableStyleId>{7DF18680-E054-41AD-8BC1-D1AEF772440D}</a:tableStyleId>
              </a:tblPr>
              <a:tblGrid>
                <a:gridCol w="4500579"/>
                <a:gridCol w="1571631"/>
                <a:gridCol w="1757340"/>
              </a:tblGrid>
              <a:tr h="166007">
                <a:tc>
                  <a:txBody>
                    <a:bodyPr/>
                    <a:lstStyle/>
                    <a:p>
                      <a:pPr algn="ctr" rtl="0" fontAlgn="t"/>
                      <a:r>
                        <a:rPr lang="ru-RU" sz="2600" b="1" i="0" u="none" strike="noStrike" dirty="0">
                          <a:solidFill>
                            <a:srgbClr val="000000"/>
                          </a:solidFill>
                          <a:latin typeface="Calibri"/>
                        </a:rPr>
                        <a:t>Наименование показателя </a:t>
                      </a:r>
                    </a:p>
                  </a:txBody>
                  <a:tcPr marL="9525" marR="9525" marT="9525" marB="0">
                    <a:solidFill>
                      <a:schemeClr val="accent1">
                        <a:lumMod val="60000"/>
                        <a:lumOff val="40000"/>
                      </a:schemeClr>
                    </a:solidFill>
                  </a:tcPr>
                </a:tc>
                <a:tc>
                  <a:txBody>
                    <a:bodyPr/>
                    <a:lstStyle/>
                    <a:p>
                      <a:pPr algn="ctr" rtl="0" fontAlgn="t"/>
                      <a:r>
                        <a:rPr lang="ru-RU" sz="2600" b="1" i="0" u="none" strike="noStrike" dirty="0">
                          <a:solidFill>
                            <a:srgbClr val="000000"/>
                          </a:solidFill>
                          <a:latin typeface="Calibri"/>
                        </a:rPr>
                        <a:t>на </a:t>
                      </a:r>
                      <a:r>
                        <a:rPr lang="ru-RU" sz="2600" b="1" i="0" u="none" strike="noStrike" dirty="0" smtClean="0">
                          <a:solidFill>
                            <a:srgbClr val="000000"/>
                          </a:solidFill>
                          <a:latin typeface="Calibri"/>
                        </a:rPr>
                        <a:t>01.01.2021 </a:t>
                      </a:r>
                      <a:endParaRPr lang="ru-RU" sz="2600" b="1" i="0" u="none" strike="noStrike" dirty="0">
                        <a:solidFill>
                          <a:srgbClr val="000000"/>
                        </a:solidFill>
                        <a:latin typeface="Calibri"/>
                      </a:endParaRPr>
                    </a:p>
                  </a:txBody>
                  <a:tcPr marL="9525" marR="9525" marT="9525" marB="0">
                    <a:solidFill>
                      <a:schemeClr val="accent1">
                        <a:lumMod val="60000"/>
                        <a:lumOff val="40000"/>
                      </a:schemeClr>
                    </a:solidFill>
                  </a:tcPr>
                </a:tc>
                <a:tc>
                  <a:txBody>
                    <a:bodyPr/>
                    <a:lstStyle/>
                    <a:p>
                      <a:pPr algn="ctr" rtl="0" fontAlgn="t"/>
                      <a:r>
                        <a:rPr lang="ru-RU" sz="2600" b="1" i="0" u="none" strike="noStrike" dirty="0">
                          <a:solidFill>
                            <a:srgbClr val="000000"/>
                          </a:solidFill>
                          <a:latin typeface="Calibri"/>
                        </a:rPr>
                        <a:t>на </a:t>
                      </a:r>
                      <a:r>
                        <a:rPr lang="ru-RU" sz="2600" b="1" i="0" u="none" strike="noStrike" dirty="0" smtClean="0">
                          <a:solidFill>
                            <a:srgbClr val="000000"/>
                          </a:solidFill>
                          <a:latin typeface="Calibri"/>
                        </a:rPr>
                        <a:t>01.01.2022 </a:t>
                      </a:r>
                      <a:endParaRPr lang="ru-RU" sz="2600" b="1" i="0" u="none" strike="noStrike" dirty="0">
                        <a:solidFill>
                          <a:srgbClr val="000000"/>
                        </a:solidFill>
                        <a:latin typeface="Calibri"/>
                      </a:endParaRPr>
                    </a:p>
                  </a:txBody>
                  <a:tcPr marL="9525" marR="9525" marT="9525" marB="0">
                    <a:solidFill>
                      <a:schemeClr val="accent1">
                        <a:lumMod val="60000"/>
                        <a:lumOff val="40000"/>
                      </a:schemeClr>
                    </a:solidFill>
                  </a:tcPr>
                </a:tc>
              </a:tr>
              <a:tr h="719821">
                <a:tc>
                  <a:txBody>
                    <a:bodyPr/>
                    <a:lstStyle/>
                    <a:p>
                      <a:pPr algn="l" rtl="0" fontAlgn="t"/>
                      <a:r>
                        <a:rPr lang="ru-RU" sz="3000" b="0" i="0" u="none" strike="noStrike" dirty="0" smtClean="0">
                          <a:solidFill>
                            <a:srgbClr val="000000"/>
                          </a:solidFill>
                          <a:latin typeface="Calibri"/>
                        </a:rPr>
                        <a:t>Муниципальный </a:t>
                      </a:r>
                      <a:r>
                        <a:rPr lang="ru-RU" sz="3000" b="0" i="0" u="none" strike="noStrike" dirty="0">
                          <a:solidFill>
                            <a:srgbClr val="000000"/>
                          </a:solidFill>
                          <a:latin typeface="Calibri"/>
                        </a:rPr>
                        <a:t>внутренний долг, всего</a:t>
                      </a:r>
                    </a:p>
                  </a:txBody>
                  <a:tcPr marL="9525" marR="9525" marT="9525" marB="0"/>
                </a:tc>
                <a:tc>
                  <a:txBody>
                    <a:bodyPr/>
                    <a:lstStyle/>
                    <a:p>
                      <a:pPr algn="ctr" rtl="0" fontAlgn="t"/>
                      <a:r>
                        <a:rPr lang="ru-RU" sz="3000" b="0" i="0" u="none" strike="noStrike" dirty="0" smtClean="0">
                          <a:solidFill>
                            <a:srgbClr val="000000"/>
                          </a:solidFill>
                          <a:latin typeface="Calibri"/>
                        </a:rPr>
                        <a:t>5000,0</a:t>
                      </a:r>
                      <a:endParaRPr lang="ru-RU" sz="3000" b="0" i="0" u="none" strike="noStrike" dirty="0">
                        <a:solidFill>
                          <a:srgbClr val="000000"/>
                        </a:solidFill>
                        <a:latin typeface="Calibri"/>
                      </a:endParaRPr>
                    </a:p>
                  </a:txBody>
                  <a:tcPr marL="9525" marR="9525" marT="9525" marB="0"/>
                </a:tc>
                <a:tc>
                  <a:txBody>
                    <a:bodyPr/>
                    <a:lstStyle/>
                    <a:p>
                      <a:pPr algn="ctr" rtl="0" fontAlgn="t"/>
                      <a:r>
                        <a:rPr lang="ru-RU" sz="3000" b="0" i="0" u="none" strike="noStrike" baseline="0" dirty="0" smtClean="0">
                          <a:solidFill>
                            <a:srgbClr val="000000"/>
                          </a:solidFill>
                          <a:latin typeface="Calibri"/>
                        </a:rPr>
                        <a:t>0,0</a:t>
                      </a:r>
                      <a:endParaRPr lang="ru-RU" sz="3000" b="0" i="0" u="none" strike="noStrike" dirty="0">
                        <a:solidFill>
                          <a:srgbClr val="000000"/>
                        </a:solidFill>
                        <a:latin typeface="Calibri"/>
                      </a:endParaRPr>
                    </a:p>
                  </a:txBody>
                  <a:tcPr marL="9525" marR="9525" marT="9525" marB="0"/>
                </a:tc>
              </a:tr>
              <a:tr h="703483">
                <a:tc>
                  <a:txBody>
                    <a:bodyPr/>
                    <a:lstStyle/>
                    <a:p>
                      <a:pPr algn="l" rtl="0" fontAlgn="t"/>
                      <a:r>
                        <a:rPr lang="ru-RU" sz="3000" b="0" i="0" u="none" strike="noStrike" dirty="0">
                          <a:solidFill>
                            <a:srgbClr val="000000"/>
                          </a:solidFill>
                          <a:latin typeface="Calibri"/>
                        </a:rPr>
                        <a:t>Бюджетные кредиты, предоставленные из </a:t>
                      </a:r>
                      <a:r>
                        <a:rPr lang="ru-RU" sz="3000" b="0" i="0" u="none" strike="noStrike" dirty="0" smtClean="0">
                          <a:solidFill>
                            <a:srgbClr val="000000"/>
                          </a:solidFill>
                          <a:latin typeface="Calibri"/>
                        </a:rPr>
                        <a:t>районного (краевого) бюджета </a:t>
                      </a:r>
                      <a:endParaRPr lang="ru-RU" sz="3000" b="0" i="0" u="none" strike="noStrike" dirty="0">
                        <a:solidFill>
                          <a:srgbClr val="000000"/>
                        </a:solidFill>
                        <a:latin typeface="Calibri"/>
                      </a:endParaRPr>
                    </a:p>
                  </a:txBody>
                  <a:tcPr marL="9525" marR="9525" marT="9525" marB="0"/>
                </a:tc>
                <a:tc>
                  <a:txBody>
                    <a:bodyPr/>
                    <a:lstStyle/>
                    <a:p>
                      <a:pPr algn="ctr" rtl="0" fontAlgn="t"/>
                      <a:r>
                        <a:rPr lang="ru-RU" sz="3000" b="0" i="0" u="none" strike="noStrike" baseline="0" dirty="0" smtClean="0">
                          <a:solidFill>
                            <a:srgbClr val="000000"/>
                          </a:solidFill>
                          <a:latin typeface="Calibri"/>
                        </a:rPr>
                        <a:t>0</a:t>
                      </a:r>
                      <a:endParaRPr lang="ru-RU" sz="3000" b="0" i="0" u="none" strike="noStrike" dirty="0">
                        <a:solidFill>
                          <a:srgbClr val="000000"/>
                        </a:solidFill>
                        <a:latin typeface="Calibri"/>
                      </a:endParaRPr>
                    </a:p>
                  </a:txBody>
                  <a:tcPr marL="9525" marR="9525" marT="9525" marB="0"/>
                </a:tc>
                <a:tc>
                  <a:txBody>
                    <a:bodyPr/>
                    <a:lstStyle/>
                    <a:p>
                      <a:pPr algn="ctr" rtl="0" fontAlgn="t"/>
                      <a:r>
                        <a:rPr lang="ru-RU" sz="3000" b="0" i="0" u="none" strike="noStrike" dirty="0" smtClean="0">
                          <a:solidFill>
                            <a:srgbClr val="000000"/>
                          </a:solidFill>
                          <a:latin typeface="Calibri"/>
                        </a:rPr>
                        <a:t>0</a:t>
                      </a:r>
                      <a:endParaRPr lang="ru-RU" sz="3000" b="0" i="0" u="none" strike="noStrike" dirty="0">
                        <a:solidFill>
                          <a:srgbClr val="000000"/>
                        </a:solidFill>
                        <a:latin typeface="Calibri"/>
                      </a:endParaRPr>
                    </a:p>
                  </a:txBody>
                  <a:tcPr marL="9525" marR="9525" marT="9525" marB="0"/>
                </a:tc>
              </a:tr>
              <a:tr h="431155">
                <a:tc>
                  <a:txBody>
                    <a:bodyPr/>
                    <a:lstStyle/>
                    <a:p>
                      <a:pPr algn="l" rtl="0" fontAlgn="t"/>
                      <a:r>
                        <a:rPr lang="ru-RU" sz="3000" b="0" i="0" u="none" strike="noStrike" dirty="0">
                          <a:solidFill>
                            <a:srgbClr val="000000"/>
                          </a:solidFill>
                          <a:latin typeface="Calibri"/>
                        </a:rPr>
                        <a:t>Кредиты банков</a:t>
                      </a:r>
                    </a:p>
                  </a:txBody>
                  <a:tcPr marL="9525" marR="9525" marT="9525" marB="0"/>
                </a:tc>
                <a:tc>
                  <a:txBody>
                    <a:bodyPr/>
                    <a:lstStyle/>
                    <a:p>
                      <a:pPr algn="ctr" rtl="0" fontAlgn="t"/>
                      <a:r>
                        <a:rPr lang="ru-RU" sz="3000" b="0" i="0" u="none" strike="noStrike" dirty="0" smtClean="0">
                          <a:solidFill>
                            <a:srgbClr val="000000"/>
                          </a:solidFill>
                          <a:latin typeface="Calibri"/>
                        </a:rPr>
                        <a:t>5000,0</a:t>
                      </a:r>
                      <a:endParaRPr lang="ru-RU" sz="3000" b="0" i="0" u="none" strike="noStrike" dirty="0">
                        <a:solidFill>
                          <a:srgbClr val="000000"/>
                        </a:solidFill>
                        <a:latin typeface="Calibri"/>
                      </a:endParaRPr>
                    </a:p>
                  </a:txBody>
                  <a:tcPr marL="9525" marR="9525" marT="9525" marB="0"/>
                </a:tc>
                <a:tc>
                  <a:txBody>
                    <a:bodyPr/>
                    <a:lstStyle/>
                    <a:p>
                      <a:pPr algn="ctr" rtl="0" fontAlgn="t"/>
                      <a:r>
                        <a:rPr lang="ru-RU" sz="3000" b="0" i="0" u="none" strike="noStrike" dirty="0" smtClean="0">
                          <a:solidFill>
                            <a:srgbClr val="000000"/>
                          </a:solidFill>
                          <a:latin typeface="Calibri"/>
                        </a:rPr>
                        <a:t>0,0</a:t>
                      </a:r>
                      <a:endParaRPr lang="ru-RU" sz="3000" b="0" i="0" u="none" strike="noStrike" dirty="0">
                        <a:solidFill>
                          <a:srgbClr val="000000"/>
                        </a:solidFill>
                        <a:latin typeface="Calibri"/>
                      </a:endParaRPr>
                    </a:p>
                  </a:txBody>
                  <a:tcPr marL="9525" marR="9525" marT="9525" marB="0"/>
                </a:tc>
              </a:tr>
              <a:tr h="431155">
                <a:tc>
                  <a:txBody>
                    <a:bodyPr/>
                    <a:lstStyle/>
                    <a:p>
                      <a:pPr algn="l" rtl="0" fontAlgn="t"/>
                      <a:r>
                        <a:rPr lang="ru-RU" sz="3000" b="0" i="0" u="none" strike="noStrike" dirty="0" smtClean="0">
                          <a:solidFill>
                            <a:srgbClr val="000000"/>
                          </a:solidFill>
                          <a:latin typeface="Calibri"/>
                        </a:rPr>
                        <a:t>Муниципальные </a:t>
                      </a:r>
                      <a:r>
                        <a:rPr lang="ru-RU" sz="3000" b="0" i="0" u="none" strike="noStrike" dirty="0">
                          <a:solidFill>
                            <a:srgbClr val="000000"/>
                          </a:solidFill>
                          <a:latin typeface="Calibri"/>
                        </a:rPr>
                        <a:t>гарантии</a:t>
                      </a:r>
                    </a:p>
                  </a:txBody>
                  <a:tcPr marL="9525" marR="9525" marT="9525" marB="0"/>
                </a:tc>
                <a:tc>
                  <a:txBody>
                    <a:bodyPr/>
                    <a:lstStyle/>
                    <a:p>
                      <a:pPr algn="ctr" rtl="0" fontAlgn="t"/>
                      <a:r>
                        <a:rPr lang="ru-RU" sz="3000" b="0" i="0" u="none" strike="noStrike" dirty="0" smtClean="0">
                          <a:solidFill>
                            <a:srgbClr val="000000"/>
                          </a:solidFill>
                          <a:latin typeface="Calibri"/>
                        </a:rPr>
                        <a:t>0</a:t>
                      </a:r>
                      <a:endParaRPr lang="ru-RU" sz="3000" b="0" i="0" u="none" strike="noStrike" dirty="0">
                        <a:solidFill>
                          <a:srgbClr val="000000"/>
                        </a:solidFill>
                        <a:latin typeface="Calibri"/>
                      </a:endParaRPr>
                    </a:p>
                  </a:txBody>
                  <a:tcPr marL="9525" marR="9525" marT="9525" marB="0"/>
                </a:tc>
                <a:tc>
                  <a:txBody>
                    <a:bodyPr/>
                    <a:lstStyle/>
                    <a:p>
                      <a:pPr algn="ctr" rtl="0" fontAlgn="t"/>
                      <a:r>
                        <a:rPr lang="ru-RU" sz="3000" b="0" i="0" u="none" strike="noStrike" dirty="0">
                          <a:solidFill>
                            <a:srgbClr val="000000"/>
                          </a:solidFill>
                          <a:latin typeface="Calibri"/>
                        </a:rPr>
                        <a:t>0</a:t>
                      </a:r>
                    </a:p>
                  </a:txBody>
                  <a:tcPr marL="9525" marR="9525" marT="9525" marB="0"/>
                </a:tc>
              </a:tr>
            </a:tbl>
          </a:graphicData>
        </a:graphic>
      </p:graphicFrame>
      <p:sp>
        <p:nvSpPr>
          <p:cNvPr id="50178" name="Заголовок 1"/>
          <p:cNvSpPr>
            <a:spLocks noGrp="1"/>
          </p:cNvSpPr>
          <p:nvPr>
            <p:ph type="title"/>
          </p:nvPr>
        </p:nvSpPr>
        <p:spPr>
          <a:xfrm>
            <a:off x="1000125" y="188640"/>
            <a:ext cx="7686675" cy="720080"/>
          </a:xfrm>
        </p:spPr>
        <p:txBody>
          <a:bodyPr/>
          <a:lstStyle/>
          <a:p>
            <a:pPr algn="ctr"/>
            <a:r>
              <a:rPr lang="ru-RU" altLang="ru-RU" sz="2000" b="1" dirty="0" smtClean="0"/>
              <a:t>Муниципальный долг Новодеревянковского сельского поселения Каневского района</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a:spLocks noGrp="1" noChangeArrowheads="1"/>
          </p:cNvSpPr>
          <p:nvPr>
            <p:ph idx="1"/>
          </p:nvPr>
        </p:nvSpPr>
        <p:spPr bwMode="auto">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0" lvl="0" indent="0" algn="just" eaLnBrk="1" hangingPunct="1">
              <a:spcBef>
                <a:spcPts val="100"/>
              </a:spcBef>
              <a:buClrTx/>
              <a:buSzTx/>
              <a:buNone/>
            </a:pPr>
            <a:r>
              <a:rPr lang="ru-RU" altLang="ru-RU" sz="2000" dirty="0">
                <a:solidFill>
                  <a:srgbClr val="FFFFFF"/>
                </a:solidFill>
                <a:latin typeface="Constantia" pitchFamily="18" charset="0"/>
                <a:cs typeface="Arial" charset="0"/>
              </a:rPr>
              <a:t>Уважаемые </a:t>
            </a:r>
            <a:r>
              <a:rPr lang="ru-RU" altLang="ru-RU" sz="2000" dirty="0" smtClean="0">
                <a:solidFill>
                  <a:srgbClr val="FFFFFF"/>
                </a:solidFill>
                <a:latin typeface="Constantia" pitchFamily="18" charset="0"/>
                <a:cs typeface="Arial" charset="0"/>
              </a:rPr>
              <a:t>польз</a:t>
            </a:r>
          </a:p>
          <a:p>
            <a:pPr marL="0" lvl="0" indent="0" algn="just" eaLnBrk="1" hangingPunct="1">
              <a:spcBef>
                <a:spcPts val="100"/>
              </a:spcBef>
              <a:buClrTx/>
              <a:buSzTx/>
              <a:buNone/>
            </a:pPr>
            <a:endParaRPr lang="ru-RU" altLang="ru-RU" sz="2000" dirty="0">
              <a:solidFill>
                <a:srgbClr val="FFFFFF"/>
              </a:solidFill>
              <a:latin typeface="Constantia" pitchFamily="18" charset="0"/>
              <a:cs typeface="Arial" charset="0"/>
            </a:endParaRPr>
          </a:p>
          <a:p>
            <a:pPr marL="0" lvl="0" indent="0" algn="just" eaLnBrk="1" hangingPunct="1">
              <a:spcBef>
                <a:spcPts val="100"/>
              </a:spcBef>
              <a:buClrTx/>
              <a:buSzTx/>
              <a:buNone/>
            </a:pPr>
            <a:endParaRPr lang="ru-RU" altLang="ru-RU" sz="2000" dirty="0" smtClean="0">
              <a:solidFill>
                <a:srgbClr val="FFFFFF"/>
              </a:solidFill>
              <a:latin typeface="Constantia" pitchFamily="18" charset="0"/>
              <a:cs typeface="Arial" charset="0"/>
            </a:endParaRPr>
          </a:p>
          <a:p>
            <a:pPr marL="0" lvl="0" indent="0" algn="just" eaLnBrk="1" hangingPunct="1">
              <a:spcBef>
                <a:spcPts val="100"/>
              </a:spcBef>
              <a:buClrTx/>
              <a:buSzTx/>
              <a:buNone/>
            </a:pPr>
            <a:endParaRPr lang="ru-RU" altLang="ru-RU" sz="2000" dirty="0">
              <a:solidFill>
                <a:srgbClr val="FFFFFF"/>
              </a:solidFill>
              <a:latin typeface="Constantia" pitchFamily="18" charset="0"/>
              <a:cs typeface="Arial" charset="0"/>
            </a:endParaRPr>
          </a:p>
          <a:p>
            <a:pPr marL="0" lvl="0" indent="0" algn="ctr" eaLnBrk="1" hangingPunct="1">
              <a:spcBef>
                <a:spcPts val="100"/>
              </a:spcBef>
              <a:buClrTx/>
              <a:buSzTx/>
              <a:buNone/>
            </a:pPr>
            <a:endParaRPr lang="ru-RU" altLang="ru-RU" sz="2000" dirty="0" smtClean="0">
              <a:solidFill>
                <a:srgbClr val="FFFFFF"/>
              </a:solidFill>
              <a:latin typeface="Constantia" pitchFamily="18" charset="0"/>
              <a:cs typeface="Arial" charset="0"/>
            </a:endParaRPr>
          </a:p>
          <a:p>
            <a:pPr marL="0" lvl="0" indent="0" algn="ctr" eaLnBrk="1" hangingPunct="1">
              <a:spcBef>
                <a:spcPts val="100"/>
              </a:spcBef>
              <a:buClrTx/>
              <a:buSzTx/>
              <a:buNone/>
            </a:pPr>
            <a:r>
              <a:rPr lang="ru-RU" altLang="ru-RU" sz="2000" dirty="0" smtClean="0">
                <a:solidFill>
                  <a:srgbClr val="FFFFFF"/>
                </a:solidFill>
                <a:latin typeface="Constantia" pitchFamily="18" charset="0"/>
                <a:cs typeface="Arial" charset="0"/>
              </a:rPr>
              <a:t>Уважаемые пользователи</a:t>
            </a:r>
            <a:r>
              <a:rPr lang="ru-RU" altLang="ru-RU" sz="2000" dirty="0">
                <a:solidFill>
                  <a:srgbClr val="FFFFFF"/>
                </a:solidFill>
                <a:latin typeface="Constantia" pitchFamily="18" charset="0"/>
                <a:cs typeface="Arial" charset="0"/>
              </a:rPr>
              <a:t>! Направить  свои мнения </a:t>
            </a:r>
            <a:endParaRPr lang="ru-RU" altLang="ru-RU" sz="2000" dirty="0" smtClean="0">
              <a:solidFill>
                <a:srgbClr val="FFFFFF"/>
              </a:solidFill>
              <a:latin typeface="Constantia" pitchFamily="18" charset="0"/>
              <a:cs typeface="Arial" charset="0"/>
            </a:endParaRPr>
          </a:p>
          <a:p>
            <a:pPr marL="0" lvl="0" indent="0" algn="ctr" eaLnBrk="1" hangingPunct="1">
              <a:spcBef>
                <a:spcPts val="100"/>
              </a:spcBef>
              <a:buClrTx/>
              <a:buSzTx/>
              <a:buNone/>
            </a:pPr>
            <a:r>
              <a:rPr lang="ru-RU" altLang="ru-RU" sz="2000" dirty="0" smtClean="0">
                <a:solidFill>
                  <a:srgbClr val="FFFFFF"/>
                </a:solidFill>
                <a:latin typeface="Constantia" pitchFamily="18" charset="0"/>
                <a:cs typeface="Arial" charset="0"/>
              </a:rPr>
              <a:t>и </a:t>
            </a:r>
            <a:r>
              <a:rPr lang="ru-RU" altLang="ru-RU" sz="2000" dirty="0">
                <a:solidFill>
                  <a:srgbClr val="FFFFFF"/>
                </a:solidFill>
                <a:latin typeface="Constantia" pitchFamily="18" charset="0"/>
                <a:cs typeface="Arial" charset="0"/>
              </a:rPr>
              <a:t>пожелания по работе  </a:t>
            </a:r>
            <a:r>
              <a:rPr lang="ru-RU" altLang="ru-RU" sz="2000" dirty="0" smtClean="0">
                <a:solidFill>
                  <a:srgbClr val="FFFFFF"/>
                </a:solidFill>
                <a:latin typeface="Constantia" pitchFamily="18" charset="0"/>
                <a:cs typeface="Arial" charset="0"/>
              </a:rPr>
              <a:t>рубрики</a:t>
            </a:r>
          </a:p>
          <a:p>
            <a:pPr marL="0" lvl="0" indent="0" algn="ctr" eaLnBrk="1" hangingPunct="1">
              <a:spcBef>
                <a:spcPts val="100"/>
              </a:spcBef>
              <a:buClrTx/>
              <a:buSzTx/>
              <a:buNone/>
            </a:pPr>
            <a:r>
              <a:rPr lang="ru-RU" altLang="ru-RU" sz="2000" dirty="0" smtClean="0">
                <a:solidFill>
                  <a:srgbClr val="FFFFFF"/>
                </a:solidFill>
                <a:latin typeface="Constantia" pitchFamily="18" charset="0"/>
                <a:cs typeface="Arial" charset="0"/>
              </a:rPr>
              <a:t>“</a:t>
            </a:r>
            <a:r>
              <a:rPr lang="ru-RU" altLang="ru-RU" sz="2000" dirty="0">
                <a:solidFill>
                  <a:srgbClr val="FFFFFF"/>
                </a:solidFill>
                <a:latin typeface="Constantia" pitchFamily="18" charset="0"/>
                <a:cs typeface="Arial" charset="0"/>
              </a:rPr>
              <a:t>Бюджет для граждан” вы</a:t>
            </a:r>
            <a:endParaRPr lang="ru-RU" altLang="ru-RU" sz="2000" dirty="0">
              <a:solidFill>
                <a:prstClr val="black"/>
              </a:solidFill>
              <a:latin typeface="Constantia" pitchFamily="18" charset="0"/>
              <a:cs typeface="Arial" charset="0"/>
            </a:endParaRPr>
          </a:p>
          <a:p>
            <a:pPr marL="0" lvl="0" indent="0" algn="ctr" eaLnBrk="1" hangingPunct="1">
              <a:spcBef>
                <a:spcPct val="0"/>
              </a:spcBef>
              <a:buClrTx/>
              <a:buSzTx/>
              <a:buNone/>
            </a:pPr>
            <a:r>
              <a:rPr lang="ru-RU" altLang="ru-RU" sz="2000" dirty="0">
                <a:solidFill>
                  <a:srgbClr val="FFFFFF"/>
                </a:solidFill>
                <a:latin typeface="Constantia" pitchFamily="18" charset="0"/>
                <a:cs typeface="Arial" charset="0"/>
              </a:rPr>
              <a:t>можете по электронному адресу</a:t>
            </a:r>
            <a:endParaRPr lang="ru-RU" altLang="ru-RU" sz="2000" dirty="0">
              <a:solidFill>
                <a:prstClr val="black"/>
              </a:solidFill>
              <a:latin typeface="Constantia" pitchFamily="18" charset="0"/>
              <a:cs typeface="Arial" charset="0"/>
            </a:endParaRPr>
          </a:p>
          <a:p>
            <a:pPr marL="0" lvl="0" indent="0" algn="ctr" eaLnBrk="1" hangingPunct="1">
              <a:spcBef>
                <a:spcPct val="0"/>
              </a:spcBef>
              <a:buClrTx/>
              <a:buSzTx/>
              <a:buNone/>
            </a:pPr>
            <a:r>
              <a:rPr lang="en-US" altLang="ru-RU" sz="2000" u="sng" dirty="0" smtClean="0">
                <a:solidFill>
                  <a:srgbClr val="FFFFFF"/>
                </a:solidFill>
                <a:latin typeface="Constantia" pitchFamily="18" charset="0"/>
                <a:cs typeface="Arial" charset="0"/>
                <a:hlinkClick r:id="rId3"/>
              </a:rPr>
              <a:t>Fu25/164@</a:t>
            </a:r>
            <a:r>
              <a:rPr lang="en-US" altLang="ru-RU" sz="2000" u="sng" dirty="0" smtClean="0">
                <a:solidFill>
                  <a:srgbClr val="FFFFFF"/>
                </a:solidFill>
                <a:latin typeface="Constantia" pitchFamily="18" charset="0"/>
                <a:cs typeface="Arial" charset="0"/>
              </a:rPr>
              <a:t>mail.ru</a:t>
            </a:r>
            <a:endParaRPr lang="ru-RU" altLang="ru-RU" sz="2000" u="sng" dirty="0">
              <a:solidFill>
                <a:prstClr val="black"/>
              </a:solidFill>
              <a:latin typeface="Constantia" pitchFamily="18" charset="0"/>
              <a:cs typeface="Arial" charset="0"/>
            </a:endParaRPr>
          </a:p>
          <a:p>
            <a:pPr marL="0" lvl="0" indent="0" algn="ctr" eaLnBrk="1" hangingPunct="1">
              <a:spcBef>
                <a:spcPct val="0"/>
              </a:spcBef>
              <a:buClrTx/>
              <a:buSzTx/>
              <a:buNone/>
            </a:pPr>
            <a:r>
              <a:rPr lang="ru-RU" altLang="ru-RU" sz="2000" dirty="0">
                <a:solidFill>
                  <a:srgbClr val="FFFFFF"/>
                </a:solidFill>
                <a:latin typeface="Constantia" pitchFamily="18" charset="0"/>
                <a:cs typeface="Arial" charset="0"/>
              </a:rPr>
              <a:t>Ждем Ваших вопросов и предложений!</a:t>
            </a:r>
            <a:endParaRPr lang="ru-RU" altLang="ru-RU" sz="2000" dirty="0">
              <a:solidFill>
                <a:prstClr val="black"/>
              </a:solidFill>
              <a:latin typeface="Constantia" pitchFamily="18" charset="0"/>
              <a:cs typeface="Arial" charset="0"/>
            </a:endParaRPr>
          </a:p>
          <a:p>
            <a:endParaRPr lang="ru-RU" dirty="0"/>
          </a:p>
        </p:txBody>
      </p:sp>
      <p:sp>
        <p:nvSpPr>
          <p:cNvPr id="2" name="Заголовок 1"/>
          <p:cNvSpPr>
            <a:spLocks noGrp="1"/>
          </p:cNvSpPr>
          <p:nvPr>
            <p:ph type="title"/>
          </p:nvPr>
        </p:nvSpPr>
        <p:spPr/>
        <p:txBody>
          <a:bodyPr/>
          <a:lstStyle/>
          <a:p>
            <a:r>
              <a:rPr lang="ru-RU" dirty="0"/>
              <a:t>Обратная связь</a:t>
            </a:r>
          </a:p>
        </p:txBody>
      </p:sp>
      <p:sp>
        <p:nvSpPr>
          <p:cNvPr id="5" name="object 2"/>
          <p:cNvSpPr>
            <a:spLocks noChangeArrowheads="1"/>
          </p:cNvSpPr>
          <p:nvPr/>
        </p:nvSpPr>
        <p:spPr bwMode="auto">
          <a:xfrm>
            <a:off x="395536" y="150813"/>
            <a:ext cx="8294688" cy="1261963"/>
          </a:xfrm>
          <a:prstGeom prst="rect">
            <a:avLst/>
          </a:prstGeom>
          <a:solidFill>
            <a:srgbClr val="92D050"/>
          </a:solidFill>
          <a:ln>
            <a:noFill/>
          </a:ln>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ru-RU" altLang="ru-RU" sz="3200" dirty="0" smtClean="0">
              <a:solidFill>
                <a:prstClr val="black"/>
              </a:solidFill>
              <a:latin typeface="Calibri" pitchFamily="34" charset="0"/>
            </a:endParaRPr>
          </a:p>
          <a:p>
            <a:pPr algn="ctr" eaLnBrk="1" hangingPunct="1"/>
            <a:r>
              <a:rPr lang="ru-RU" altLang="ru-RU" sz="3200" dirty="0" smtClean="0">
                <a:solidFill>
                  <a:prstClr val="black"/>
                </a:solidFill>
                <a:latin typeface="Calibri" pitchFamily="34" charset="0"/>
              </a:rPr>
              <a:t>ОБРАТНАЯ СВЯЗЬ</a:t>
            </a:r>
          </a:p>
        </p:txBody>
      </p:sp>
    </p:spTree>
    <p:extLst>
      <p:ext uri="{BB962C8B-B14F-4D97-AF65-F5344CB8AC3E}">
        <p14:creationId xmlns:p14="http://schemas.microsoft.com/office/powerpoint/2010/main" val="36281028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50" y="1447800"/>
            <a:ext cx="8572500" cy="5124450"/>
          </a:xfrm>
        </p:spPr>
        <p:txBody>
          <a:bodyPr>
            <a:normAutofit/>
          </a:bodyPr>
          <a:lstStyle/>
          <a:p>
            <a:pPr marL="274320" indent="-274320" algn="just" eaLnBrk="1" fontAlgn="auto" hangingPunct="1">
              <a:spcBef>
                <a:spcPts val="580"/>
              </a:spcBef>
              <a:spcAft>
                <a:spcPts val="0"/>
              </a:spcAft>
              <a:buFont typeface="Wingdings 2"/>
              <a:buNone/>
              <a:defRPr/>
            </a:pPr>
            <a:r>
              <a:rPr lang="ru-RU" sz="14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«Бюджет для граждан» познакомит Вас с положениями проекта основного финансового документа Новодеревянковского сельского поселения Каневского района – решения Совета Новодеревянковского сельского поселения Каневского района о бюджете Новодеревянковского сельского поселения Каневского района на 2022год.</a:t>
            </a:r>
          </a:p>
          <a:p>
            <a:pPr marL="274320" indent="-274320" algn="just" eaLnBrk="1" fontAlgn="auto" hangingPunct="1">
              <a:spcBef>
                <a:spcPts val="580"/>
              </a:spcBef>
              <a:spcAft>
                <a:spcPts val="0"/>
              </a:spcAft>
              <a:buFont typeface="Wingdings 2"/>
              <a:buNone/>
              <a:defRPr/>
            </a:pPr>
            <a:r>
              <a:rPr lang="ru-RU" sz="1500" dirty="0" smtClean="0">
                <a:latin typeface="Times New Roman" pitchFamily="18" charset="0"/>
                <a:cs typeface="Times New Roman" pitchFamily="18" charset="0"/>
              </a:rPr>
              <a:t>               Представленная информация предназначена для широкого круга пользователей и будет интересна и полезна всем категориям населения Новодеревянковского сельского поселения, так как бюджет поселения затрагивает интересы каждого жителя поселения.</a:t>
            </a:r>
          </a:p>
          <a:p>
            <a:pPr marL="274320" indent="-274320" algn="just" eaLnBrk="1" fontAlgn="auto" hangingPunct="1">
              <a:spcBef>
                <a:spcPts val="580"/>
              </a:spcBef>
              <a:spcAft>
                <a:spcPts val="0"/>
              </a:spcAft>
              <a:buFont typeface="Wingdings 2"/>
              <a:buNone/>
              <a:defRPr/>
            </a:pPr>
            <a:r>
              <a:rPr lang="ru-RU" sz="1500" dirty="0" smtClean="0">
                <a:latin typeface="Times New Roman" pitchFamily="18" charset="0"/>
                <a:cs typeface="Times New Roman" pitchFamily="18" charset="0"/>
              </a:rPr>
              <a:t>                Граждане – и как  налогоплательщики, и как потребители общественных благ – должны быть уверены в том, что передаваемые ими в распоряжение государства средства используются прозрачно и эффективно, просят конкретные результаты как для общества в целом, так и для каждой семьи, для каждого человека.</a:t>
            </a:r>
          </a:p>
          <a:p>
            <a:pPr marL="274320" indent="-274320" algn="just" eaLnBrk="1" fontAlgn="auto" hangingPunct="1">
              <a:spcBef>
                <a:spcPts val="580"/>
              </a:spcBef>
              <a:spcAft>
                <a:spcPts val="0"/>
              </a:spcAft>
              <a:buFont typeface="Wingdings 2"/>
              <a:buNone/>
              <a:defRPr/>
            </a:pPr>
            <a:r>
              <a:rPr lang="ru-RU" sz="1500" dirty="0" smtClean="0">
                <a:latin typeface="Times New Roman" pitchFamily="18" charset="0"/>
                <a:cs typeface="Times New Roman" pitchFamily="18" charset="0"/>
              </a:rPr>
              <a:t>                Мы постарались в доступной и понятной для граждан форме показать основные параметры бюджета Новодеревянковского сельского поселения.</a:t>
            </a:r>
          </a:p>
          <a:p>
            <a:pPr marL="274320" indent="-274320" algn="just" eaLnBrk="1" fontAlgn="auto" hangingPunct="1">
              <a:spcBef>
                <a:spcPts val="580"/>
              </a:spcBef>
              <a:spcAft>
                <a:spcPts val="0"/>
              </a:spcAft>
              <a:buFont typeface="Wingdings 2"/>
              <a:buNone/>
              <a:defRPr/>
            </a:pPr>
            <a:r>
              <a:rPr lang="ru-RU" sz="1400" dirty="0" smtClean="0">
                <a:solidFill>
                  <a:schemeClr val="bg1">
                    <a:lumMod val="65000"/>
                  </a:schemeClr>
                </a:solidFill>
                <a:latin typeface="Times New Roman" pitchFamily="18" charset="0"/>
                <a:cs typeface="Times New Roman" pitchFamily="18" charset="0"/>
              </a:rPr>
              <a:t>                                                                                                          Решение Совета              Дорожное хозяйство</a:t>
            </a:r>
          </a:p>
          <a:p>
            <a:pPr marL="274320" indent="-274320" eaLnBrk="1" fontAlgn="auto" hangingPunct="1">
              <a:spcBef>
                <a:spcPts val="580"/>
              </a:spcBef>
              <a:spcAft>
                <a:spcPts val="0"/>
              </a:spcAft>
              <a:buFont typeface="Wingdings 2"/>
              <a:buNone/>
              <a:defRPr/>
            </a:pPr>
            <a:r>
              <a:rPr lang="ru-RU" sz="1400" dirty="0" smtClean="0">
                <a:solidFill>
                  <a:schemeClr val="bg1">
                    <a:lumMod val="65000"/>
                  </a:schemeClr>
                </a:solidFill>
                <a:latin typeface="Times New Roman" pitchFamily="18" charset="0"/>
                <a:cs typeface="Times New Roman" pitchFamily="18" charset="0"/>
              </a:rPr>
              <a:t>                                                                                            Граждане               </a:t>
            </a:r>
            <a:r>
              <a:rPr lang="ru-RU" sz="1400" b="1" dirty="0" smtClean="0">
                <a:solidFill>
                  <a:schemeClr val="bg1">
                    <a:lumMod val="65000"/>
                  </a:schemeClr>
                </a:solidFill>
                <a:latin typeface="Times New Roman" pitchFamily="18" charset="0"/>
                <a:cs typeface="Times New Roman" pitchFamily="18" charset="0"/>
              </a:rPr>
              <a:t>Жилищно-коммунальное хозяйство</a:t>
            </a:r>
          </a:p>
          <a:p>
            <a:pPr marL="274320" indent="-274320" eaLnBrk="1" fontAlgn="auto" hangingPunct="1">
              <a:spcBef>
                <a:spcPts val="580"/>
              </a:spcBef>
              <a:spcAft>
                <a:spcPts val="0"/>
              </a:spcAft>
              <a:buFont typeface="Wingdings 2"/>
              <a:buNone/>
              <a:defRPr/>
            </a:pPr>
            <a:r>
              <a:rPr lang="ru-RU" sz="14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БЮДЖЕТ      </a:t>
            </a:r>
            <a:r>
              <a:rPr lang="ru-RU" sz="1400" b="1" dirty="0" smtClean="0">
                <a:solidFill>
                  <a:schemeClr val="bg1">
                    <a:lumMod val="65000"/>
                  </a:schemeClr>
                </a:solidFill>
                <a:latin typeface="Times New Roman" pitchFamily="18" charset="0"/>
                <a:cs typeface="Times New Roman" pitchFamily="18" charset="0"/>
              </a:rPr>
              <a:t>Глава сельского поселения</a:t>
            </a:r>
          </a:p>
          <a:p>
            <a:pPr marL="274320" indent="-274320" eaLnBrk="1" fontAlgn="auto" hangingPunct="1">
              <a:spcBef>
                <a:spcPts val="580"/>
              </a:spcBef>
              <a:spcAft>
                <a:spcPts val="0"/>
              </a:spcAft>
              <a:buFont typeface="Wingdings 2"/>
              <a:buNone/>
              <a:defRPr/>
            </a:pPr>
            <a:r>
              <a:rPr lang="ru-RU" sz="1400" b="1" dirty="0" smtClean="0">
                <a:solidFill>
                  <a:schemeClr val="bg1">
                    <a:lumMod val="65000"/>
                  </a:schemeClr>
                </a:solidFill>
                <a:latin typeface="Times New Roman" pitchFamily="18" charset="0"/>
                <a:cs typeface="Times New Roman" pitchFamily="18" charset="0"/>
              </a:rPr>
              <a:t>                                                                      Финансы            </a:t>
            </a:r>
            <a:r>
              <a:rPr lang="ru-RU" sz="1400" dirty="0" smtClean="0">
                <a:solidFill>
                  <a:schemeClr val="bg1">
                    <a:lumMod val="65000"/>
                  </a:schemeClr>
                </a:solidFill>
                <a:latin typeface="Times New Roman" pitchFamily="18" charset="0"/>
                <a:cs typeface="Times New Roman" pitchFamily="18" charset="0"/>
              </a:rPr>
              <a:t>Культура  </a:t>
            </a:r>
            <a:r>
              <a:rPr lang="ru-RU" sz="1400" b="1" dirty="0" smtClean="0">
                <a:solidFill>
                  <a:schemeClr val="bg1">
                    <a:lumMod val="65000"/>
                  </a:schemeClr>
                </a:solidFill>
                <a:latin typeface="Times New Roman" pitchFamily="18" charset="0"/>
                <a:cs typeface="Times New Roman" pitchFamily="18" charset="0"/>
              </a:rPr>
              <a:t>              Экономика</a:t>
            </a:r>
          </a:p>
          <a:p>
            <a:pPr marL="274320" indent="-274320" eaLnBrk="1" fontAlgn="auto" hangingPunct="1">
              <a:spcBef>
                <a:spcPts val="580"/>
              </a:spcBef>
              <a:spcAft>
                <a:spcPts val="0"/>
              </a:spcAft>
              <a:buFont typeface="Wingdings 2"/>
              <a:buNone/>
              <a:defRPr/>
            </a:pPr>
            <a:r>
              <a:rPr lang="ru-RU" sz="1400" b="1" dirty="0" smtClean="0">
                <a:solidFill>
                  <a:schemeClr val="bg1">
                    <a:lumMod val="65000"/>
                  </a:schemeClr>
                </a:solidFill>
                <a:latin typeface="Times New Roman" pitchFamily="18" charset="0"/>
                <a:cs typeface="Times New Roman" pitchFamily="18" charset="0"/>
              </a:rPr>
              <a:t>                                                                                                              Предприятия             </a:t>
            </a:r>
            <a:r>
              <a:rPr lang="ru-RU" sz="1400" dirty="0" smtClean="0">
                <a:solidFill>
                  <a:schemeClr val="bg1">
                    <a:lumMod val="65000"/>
                  </a:schemeClr>
                </a:solidFill>
                <a:latin typeface="Times New Roman" pitchFamily="18" charset="0"/>
                <a:cs typeface="Times New Roman" pitchFamily="18" charset="0"/>
              </a:rPr>
              <a:t>Социальная политика</a:t>
            </a:r>
          </a:p>
        </p:txBody>
      </p:sp>
      <p:sp>
        <p:nvSpPr>
          <p:cNvPr id="16386" name="Заголовок 1"/>
          <p:cNvSpPr>
            <a:spLocks noGrp="1"/>
          </p:cNvSpPr>
          <p:nvPr>
            <p:ph type="title"/>
          </p:nvPr>
        </p:nvSpPr>
        <p:spPr>
          <a:xfrm>
            <a:off x="914400" y="274638"/>
            <a:ext cx="7772400" cy="868362"/>
          </a:xfrm>
        </p:spPr>
        <p:txBody>
          <a:bodyPr>
            <a:normAutofit fontScale="90000"/>
          </a:bodyPr>
          <a:lstStyle/>
          <a:p>
            <a:pPr algn="ctr" eaLnBrk="1" hangingPunct="1"/>
            <a:r>
              <a:rPr lang="ru-RU" altLang="ru-RU" dirty="0" smtClean="0">
                <a:latin typeface="Times New Roman" pitchFamily="18" charset="0"/>
                <a:cs typeface="Times New Roman" pitchFamily="18" charset="0"/>
              </a:rPr>
              <a:t>Что такое «Бюджет для граждан»?</a:t>
            </a:r>
          </a:p>
        </p:txBody>
      </p:sp>
      <p:pic>
        <p:nvPicPr>
          <p:cNvPr id="16388" name="Рисунок 9" descr="бюджет.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8625" y="4857750"/>
            <a:ext cx="1822450"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Стрелка вправо 10"/>
          <p:cNvSpPr/>
          <p:nvPr/>
        </p:nvSpPr>
        <p:spPr>
          <a:xfrm>
            <a:off x="2857500" y="5429250"/>
            <a:ext cx="928688" cy="1428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Содержимое 2"/>
          <p:cNvSpPr>
            <a:spLocks noGrp="1"/>
          </p:cNvSpPr>
          <p:nvPr>
            <p:ph idx="1"/>
          </p:nvPr>
        </p:nvSpPr>
        <p:spPr>
          <a:xfrm>
            <a:off x="464344" y="1071565"/>
            <a:ext cx="8501063" cy="5429250"/>
          </a:xfrm>
        </p:spPr>
        <p:txBody>
          <a:bodyPr/>
          <a:lstStyle/>
          <a:p>
            <a:pPr algn="just" eaLnBrk="1" hangingPunct="1">
              <a:buFont typeface="Wingdings 2" pitchFamily="18" charset="2"/>
              <a:buNone/>
            </a:pPr>
            <a:endParaRPr lang="ru-RU" altLang="ru-RU" sz="2000" dirty="0" smtClean="0">
              <a:latin typeface="Times New Roman" pitchFamily="18" charset="0"/>
              <a:cs typeface="Times New Roman" pitchFamily="18" charset="0"/>
            </a:endParaRPr>
          </a:p>
        </p:txBody>
      </p:sp>
      <p:sp>
        <p:nvSpPr>
          <p:cNvPr id="17410" name="Заголовок 1"/>
          <p:cNvSpPr>
            <a:spLocks noGrp="1"/>
          </p:cNvSpPr>
          <p:nvPr>
            <p:ph type="title"/>
          </p:nvPr>
        </p:nvSpPr>
        <p:spPr>
          <a:xfrm>
            <a:off x="539552" y="116632"/>
            <a:ext cx="7920880" cy="720080"/>
          </a:xfrm>
        </p:spPr>
        <p:txBody>
          <a:bodyPr/>
          <a:lstStyle/>
          <a:p>
            <a:pPr marL="12700" lvl="0" eaLnBrk="1" hangingPunct="1">
              <a:spcBef>
                <a:spcPts val="100"/>
              </a:spcBef>
            </a:pPr>
            <a:endParaRPr lang="ru-RU" altLang="ru-RU" sz="2800" b="1" dirty="0" smtClean="0">
              <a:latin typeface="Times New Roman" pitchFamily="18" charset="0"/>
              <a:cs typeface="Times New Roman" pitchFamily="18" charset="0"/>
            </a:endParaRPr>
          </a:p>
        </p:txBody>
      </p:sp>
      <p:sp>
        <p:nvSpPr>
          <p:cNvPr id="17428" name="TextBox 23"/>
          <p:cNvSpPr txBox="1">
            <a:spLocks noChangeArrowheads="1"/>
          </p:cNvSpPr>
          <p:nvPr/>
        </p:nvSpPr>
        <p:spPr bwMode="auto">
          <a:xfrm rot="443141">
            <a:off x="3376045" y="5376833"/>
            <a:ext cx="24878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ru-RU" altLang="ru-RU" sz="2000" b="1" dirty="0">
                <a:latin typeface="Times New Roman" pitchFamily="18" charset="0"/>
                <a:cs typeface="Times New Roman" pitchFamily="18" charset="0"/>
              </a:rPr>
              <a:t> </a:t>
            </a:r>
          </a:p>
        </p:txBody>
      </p:sp>
      <p:sp>
        <p:nvSpPr>
          <p:cNvPr id="17429" name="TextBox 32"/>
          <p:cNvSpPr txBox="1">
            <a:spLocks noChangeArrowheads="1"/>
          </p:cNvSpPr>
          <p:nvPr/>
        </p:nvSpPr>
        <p:spPr bwMode="auto">
          <a:xfrm>
            <a:off x="6357938" y="3929063"/>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ru-RU" altLang="ru-RU">
              <a:latin typeface="Cambria" pitchFamily="18" charset="0"/>
            </a:endParaRPr>
          </a:p>
        </p:txBody>
      </p:sp>
      <p:pic>
        <p:nvPicPr>
          <p:cNvPr id="440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4750"/>
            <a:ext cx="8784976" cy="6470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a:ln>
            <a:solidFill>
              <a:schemeClr val="tx1"/>
            </a:solidFill>
          </a:ln>
        </p:spPr>
        <p:txBody>
          <a:bodyPr>
            <a:normAutofit/>
          </a:bodyPr>
          <a:lstStyle/>
          <a:p>
            <a:pPr marL="274320" indent="-274320" algn="just" eaLnBrk="1" fontAlgn="auto" hangingPunct="1">
              <a:spcBef>
                <a:spcPts val="580"/>
              </a:spcBef>
              <a:spcAft>
                <a:spcPts val="0"/>
              </a:spcAft>
              <a:buFont typeface="Wingdings 2"/>
              <a:buNone/>
              <a:defRPr/>
            </a:pPr>
            <a:endParaRPr lang="ru-RU" sz="1800" dirty="0" smtClean="0"/>
          </a:p>
          <a:p>
            <a:pPr marL="274320" indent="-274320" algn="just" eaLnBrk="1" fontAlgn="auto" hangingPunct="1">
              <a:spcBef>
                <a:spcPts val="580"/>
              </a:spcBef>
              <a:spcAft>
                <a:spcPts val="0"/>
              </a:spcAft>
              <a:buFont typeface="Wingdings 2"/>
              <a:buNone/>
              <a:defRPr/>
            </a:pPr>
            <a:endParaRPr lang="ru-RU" sz="1800" dirty="0" smtClean="0"/>
          </a:p>
          <a:p>
            <a:pPr marL="274320" indent="-274320" algn="just" eaLnBrk="1" fontAlgn="auto" hangingPunct="1">
              <a:spcBef>
                <a:spcPts val="580"/>
              </a:spcBef>
              <a:spcAft>
                <a:spcPts val="0"/>
              </a:spcAft>
              <a:buFont typeface="Wingdings 2"/>
              <a:buNone/>
              <a:defRPr/>
            </a:pPr>
            <a:endParaRPr lang="ru-RU" sz="1800" dirty="0" smtClean="0"/>
          </a:p>
          <a:p>
            <a:pPr marL="274320" indent="-274320" algn="just" eaLnBrk="1" fontAlgn="auto" hangingPunct="1">
              <a:spcBef>
                <a:spcPts val="580"/>
              </a:spcBef>
              <a:spcAft>
                <a:spcPts val="0"/>
              </a:spcAft>
              <a:buFont typeface="Wingdings 2"/>
              <a:buNone/>
              <a:defRPr/>
            </a:pPr>
            <a:endParaRPr lang="ru-RU" sz="1800" dirty="0" smtClean="0"/>
          </a:p>
          <a:p>
            <a:pPr marL="274320" indent="-274320" algn="just" eaLnBrk="1" fontAlgn="auto" hangingPunct="1">
              <a:spcBef>
                <a:spcPts val="580"/>
              </a:spcBef>
              <a:spcAft>
                <a:spcPts val="0"/>
              </a:spcAft>
              <a:buFont typeface="Wingdings 2"/>
              <a:buNone/>
              <a:defRPr/>
            </a:pPr>
            <a:endParaRPr lang="ru-RU" sz="1800" dirty="0" smtClean="0"/>
          </a:p>
          <a:p>
            <a:pPr marL="274320" indent="-274320" algn="just" eaLnBrk="1" fontAlgn="auto" hangingPunct="1">
              <a:spcBef>
                <a:spcPts val="580"/>
              </a:spcBef>
              <a:spcAft>
                <a:spcPts val="0"/>
              </a:spcAft>
              <a:buFont typeface="Wingdings 2"/>
              <a:buNone/>
              <a:defRPr/>
            </a:pPr>
            <a:endParaRPr lang="ru-RU" sz="1800" dirty="0" smtClean="0"/>
          </a:p>
          <a:p>
            <a:pPr marL="274320" indent="-274320" algn="just" eaLnBrk="1" fontAlgn="auto" hangingPunct="1">
              <a:spcBef>
                <a:spcPts val="580"/>
              </a:spcBef>
              <a:spcAft>
                <a:spcPts val="0"/>
              </a:spcAft>
              <a:buFont typeface="Wingdings 2"/>
              <a:buNone/>
              <a:defRPr/>
            </a:pPr>
            <a:endParaRPr lang="ru-RU" sz="1800" dirty="0" smtClean="0"/>
          </a:p>
          <a:p>
            <a:pPr marL="274320" indent="-274320" algn="just" eaLnBrk="1" fontAlgn="auto" hangingPunct="1">
              <a:spcBef>
                <a:spcPts val="580"/>
              </a:spcBef>
              <a:spcAft>
                <a:spcPts val="0"/>
              </a:spcAft>
              <a:buFont typeface="Wingdings 2"/>
              <a:buNone/>
              <a:defRPr/>
            </a:pPr>
            <a:endParaRPr lang="ru-RU" sz="1200" dirty="0" smtClean="0"/>
          </a:p>
          <a:p>
            <a:pPr marL="274320" indent="-216000" algn="just" eaLnBrk="1" fontAlgn="auto" hangingPunct="1">
              <a:spcBef>
                <a:spcPts val="580"/>
              </a:spcBef>
              <a:spcAft>
                <a:spcPts val="0"/>
              </a:spcAft>
              <a:buFont typeface="Wingdings 2"/>
              <a:buNone/>
              <a:defRPr/>
            </a:pPr>
            <a:r>
              <a:rPr lang="ru-RU" sz="1200" dirty="0" smtClean="0"/>
              <a:t> </a:t>
            </a:r>
            <a:r>
              <a:rPr lang="ru-RU" sz="1100" dirty="0" smtClean="0">
                <a:latin typeface="Times New Roman" pitchFamily="18" charset="0"/>
                <a:cs typeface="Times New Roman" pitchFamily="18" charset="0"/>
              </a:rPr>
              <a:t>(</a:t>
            </a:r>
            <a:r>
              <a:rPr lang="ru-RU" sz="1200" dirty="0" smtClean="0">
                <a:latin typeface="Times New Roman" pitchFamily="18" charset="0"/>
                <a:cs typeface="Times New Roman" pitchFamily="18" charset="0"/>
              </a:rPr>
              <a:t>без «двойного счета» межбюджетных трансфертов)</a:t>
            </a:r>
          </a:p>
        </p:txBody>
      </p:sp>
      <p:sp>
        <p:nvSpPr>
          <p:cNvPr id="18434" name="Заголовок 1"/>
          <p:cNvSpPr>
            <a:spLocks noGrp="1"/>
          </p:cNvSpPr>
          <p:nvPr>
            <p:ph type="title"/>
          </p:nvPr>
        </p:nvSpPr>
        <p:spPr>
          <a:xfrm>
            <a:off x="457200" y="320675"/>
            <a:ext cx="8401050" cy="822325"/>
          </a:xfrm>
        </p:spPr>
        <p:txBody>
          <a:bodyPr>
            <a:normAutofit/>
          </a:bodyPr>
          <a:lstStyle/>
          <a:p>
            <a:pPr algn="ctr" eaLnBrk="1" hangingPunct="1"/>
            <a:r>
              <a:rPr lang="ru-RU" altLang="ru-RU" sz="2800" b="1" smtClean="0">
                <a:latin typeface="Times New Roman" pitchFamily="18" charset="0"/>
                <a:cs typeface="Times New Roman" pitchFamily="18" charset="0"/>
              </a:rPr>
              <a:t>Бюджетная система Российской Федерации</a:t>
            </a:r>
          </a:p>
        </p:txBody>
      </p:sp>
      <p:sp>
        <p:nvSpPr>
          <p:cNvPr id="4" name="Прямоугольник 3"/>
          <p:cNvSpPr/>
          <p:nvPr/>
        </p:nvSpPr>
        <p:spPr>
          <a:xfrm>
            <a:off x="214282" y="1285860"/>
            <a:ext cx="2500330" cy="1357322"/>
          </a:xfrm>
          <a:prstGeom prst="rect">
            <a:avLst/>
          </a:prstGeom>
          <a:solidFill>
            <a:srgbClr val="FFFF00"/>
          </a:solidFill>
          <a:ln>
            <a:solidFill>
              <a:srgbClr val="FFFF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400" b="1" dirty="0">
                <a:solidFill>
                  <a:schemeClr val="tx1"/>
                </a:solidFill>
                <a:latin typeface="Times New Roman" pitchFamily="18" charset="0"/>
                <a:cs typeface="Times New Roman" pitchFamily="18" charset="0"/>
              </a:rPr>
              <a:t>Бюджетная система Российской Федерации или «бюджет расширенного правительства» (аналитическая категория)</a:t>
            </a:r>
          </a:p>
        </p:txBody>
      </p:sp>
      <p:sp>
        <p:nvSpPr>
          <p:cNvPr id="5" name="Прямоугольник 4"/>
          <p:cNvSpPr/>
          <p:nvPr/>
        </p:nvSpPr>
        <p:spPr>
          <a:xfrm>
            <a:off x="3571868" y="1285860"/>
            <a:ext cx="2286016" cy="1285884"/>
          </a:xfrm>
          <a:prstGeom prst="rect">
            <a:avLst/>
          </a:prstGeom>
          <a:solidFill>
            <a:srgbClr val="7030A0"/>
          </a:solidFill>
          <a:ln>
            <a:solidFill>
              <a:schemeClr val="accent2">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600" b="1" dirty="0">
                <a:solidFill>
                  <a:schemeClr val="bg1"/>
                </a:solidFill>
                <a:latin typeface="Times New Roman" pitchFamily="18" charset="0"/>
                <a:cs typeface="Times New Roman" pitchFamily="18" charset="0"/>
              </a:rPr>
              <a:t>Консолидированный бюджет Российской Федерации</a:t>
            </a:r>
          </a:p>
        </p:txBody>
      </p:sp>
      <p:sp>
        <p:nvSpPr>
          <p:cNvPr id="6" name="Прямоугольник 5"/>
          <p:cNvSpPr/>
          <p:nvPr/>
        </p:nvSpPr>
        <p:spPr>
          <a:xfrm>
            <a:off x="6643702" y="1285860"/>
            <a:ext cx="2357454" cy="1285884"/>
          </a:xfrm>
          <a:prstGeom prst="rect">
            <a:avLst/>
          </a:prstGeom>
          <a:solidFill>
            <a:srgbClr val="00B0F0"/>
          </a:solidFill>
          <a:ln>
            <a:solidFill>
              <a:srgbClr val="00B0F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600" b="1" dirty="0">
                <a:solidFill>
                  <a:schemeClr val="tx1"/>
                </a:solidFill>
                <a:latin typeface="Times New Roman" pitchFamily="18" charset="0"/>
                <a:cs typeface="Times New Roman" pitchFamily="18" charset="0"/>
              </a:rPr>
              <a:t>Бюджеты государственных внебюджетных фондов</a:t>
            </a:r>
          </a:p>
        </p:txBody>
      </p:sp>
      <p:sp>
        <p:nvSpPr>
          <p:cNvPr id="7" name="Овал 6"/>
          <p:cNvSpPr/>
          <p:nvPr/>
        </p:nvSpPr>
        <p:spPr>
          <a:xfrm>
            <a:off x="2786063" y="1643063"/>
            <a:ext cx="714375" cy="7143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t>+</a:t>
            </a:r>
          </a:p>
        </p:txBody>
      </p:sp>
      <p:sp>
        <p:nvSpPr>
          <p:cNvPr id="8" name="Овал 7"/>
          <p:cNvSpPr/>
          <p:nvPr/>
        </p:nvSpPr>
        <p:spPr>
          <a:xfrm>
            <a:off x="5929313" y="1643063"/>
            <a:ext cx="642937" cy="6429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8447" name="TextBox 12"/>
          <p:cNvSpPr txBox="1">
            <a:spLocks noChangeArrowheads="1"/>
          </p:cNvSpPr>
          <p:nvPr/>
        </p:nvSpPr>
        <p:spPr bwMode="auto">
          <a:xfrm>
            <a:off x="6000750" y="1500188"/>
            <a:ext cx="50006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ru-RU" altLang="ru-RU" sz="4800">
                <a:latin typeface="Cambria" pitchFamily="18" charset="0"/>
              </a:rPr>
              <a:t>+</a:t>
            </a:r>
          </a:p>
        </p:txBody>
      </p:sp>
      <p:sp>
        <p:nvSpPr>
          <p:cNvPr id="18448" name="TextBox 13"/>
          <p:cNvSpPr txBox="1">
            <a:spLocks noChangeArrowheads="1"/>
          </p:cNvSpPr>
          <p:nvPr/>
        </p:nvSpPr>
        <p:spPr bwMode="auto">
          <a:xfrm>
            <a:off x="2928938" y="1571625"/>
            <a:ext cx="42862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ru-RU" altLang="ru-RU" sz="4000">
                <a:latin typeface="Cambria" pitchFamily="18" charset="0"/>
              </a:rPr>
              <a:t>=</a:t>
            </a:r>
          </a:p>
        </p:txBody>
      </p:sp>
      <p:sp>
        <p:nvSpPr>
          <p:cNvPr id="15" name="Прямоугольник 14"/>
          <p:cNvSpPr/>
          <p:nvPr/>
        </p:nvSpPr>
        <p:spPr>
          <a:xfrm>
            <a:off x="214282" y="3214686"/>
            <a:ext cx="2500330" cy="857256"/>
          </a:xfrm>
          <a:prstGeom prst="rect">
            <a:avLst/>
          </a:prstGeom>
          <a:solidFill>
            <a:srgbClr val="FF0000"/>
          </a:solidFill>
          <a:ln>
            <a:solidFill>
              <a:srgbClr val="FF0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a:latin typeface="Times New Roman" pitchFamily="18" charset="0"/>
                <a:cs typeface="Times New Roman" pitchFamily="18" charset="0"/>
              </a:rPr>
              <a:t>Федеральный бюджет</a:t>
            </a:r>
          </a:p>
        </p:txBody>
      </p:sp>
      <p:sp>
        <p:nvSpPr>
          <p:cNvPr id="16" name="Прямоугольник 15"/>
          <p:cNvSpPr/>
          <p:nvPr/>
        </p:nvSpPr>
        <p:spPr>
          <a:xfrm>
            <a:off x="3571868" y="3143248"/>
            <a:ext cx="2286016" cy="928694"/>
          </a:xfrm>
          <a:prstGeom prst="rect">
            <a:avLst/>
          </a:prstGeom>
          <a:solidFill>
            <a:srgbClr val="7030A0"/>
          </a:solidFill>
          <a:ln>
            <a:solidFill>
              <a:srgbClr val="7030A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400" b="1" dirty="0">
                <a:latin typeface="Times New Roman" pitchFamily="18" charset="0"/>
                <a:cs typeface="Times New Roman" pitchFamily="18" charset="0"/>
              </a:rPr>
              <a:t>Консолидированные бюджеты субъектов Российской Федерации</a:t>
            </a:r>
          </a:p>
        </p:txBody>
      </p:sp>
      <p:sp>
        <p:nvSpPr>
          <p:cNvPr id="17" name="Прямоугольник 16"/>
          <p:cNvSpPr/>
          <p:nvPr/>
        </p:nvSpPr>
        <p:spPr>
          <a:xfrm>
            <a:off x="6143636" y="3000372"/>
            <a:ext cx="1428760" cy="1214446"/>
          </a:xfrm>
          <a:prstGeom prst="rect">
            <a:avLst/>
          </a:prstGeom>
          <a:solidFill>
            <a:srgbClr val="00B0F0"/>
          </a:solidFill>
          <a:ln>
            <a:solidFill>
              <a:srgbClr val="00B0F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200" b="1" dirty="0">
                <a:solidFill>
                  <a:schemeClr val="tx1"/>
                </a:solidFill>
                <a:latin typeface="Times New Roman" pitchFamily="18" charset="0"/>
                <a:cs typeface="Times New Roman" pitchFamily="18" charset="0"/>
              </a:rPr>
              <a:t>Государственные внебюджетные фонды Российской Федерации</a:t>
            </a:r>
          </a:p>
        </p:txBody>
      </p:sp>
      <p:sp>
        <p:nvSpPr>
          <p:cNvPr id="18" name="Прямоугольник 17"/>
          <p:cNvSpPr/>
          <p:nvPr/>
        </p:nvSpPr>
        <p:spPr>
          <a:xfrm>
            <a:off x="7643834" y="3000372"/>
            <a:ext cx="1357322" cy="1214446"/>
          </a:xfrm>
          <a:prstGeom prst="rect">
            <a:avLst/>
          </a:prstGeom>
          <a:solidFill>
            <a:srgbClr val="00B0F0"/>
          </a:solidFill>
          <a:ln>
            <a:solidFill>
              <a:srgbClr val="00B0F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200" b="1" dirty="0">
                <a:solidFill>
                  <a:schemeClr val="tx1"/>
                </a:solidFill>
              </a:rPr>
              <a:t>Территориальные фонды обязательного медицинского страхования</a:t>
            </a:r>
          </a:p>
        </p:txBody>
      </p:sp>
      <p:sp>
        <p:nvSpPr>
          <p:cNvPr id="49" name="Стрелка вверх 48"/>
          <p:cNvSpPr/>
          <p:nvPr/>
        </p:nvSpPr>
        <p:spPr>
          <a:xfrm>
            <a:off x="4714876" y="2571744"/>
            <a:ext cx="214314" cy="571504"/>
          </a:xfrm>
          <a:prstGeom prst="upArrow">
            <a:avLst/>
          </a:prstGeom>
          <a:solidFill>
            <a:srgbClr val="7030A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50" name="Стрелка вверх 49"/>
          <p:cNvSpPr/>
          <p:nvPr/>
        </p:nvSpPr>
        <p:spPr>
          <a:xfrm>
            <a:off x="6786578" y="2571744"/>
            <a:ext cx="285752" cy="428628"/>
          </a:xfrm>
          <a:prstGeom prst="upArrow">
            <a:avLst/>
          </a:prstGeom>
          <a:solidFill>
            <a:schemeClr val="tx2">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52" name="Стрелка вверх 51"/>
          <p:cNvSpPr/>
          <p:nvPr/>
        </p:nvSpPr>
        <p:spPr>
          <a:xfrm>
            <a:off x="8215338" y="2571744"/>
            <a:ext cx="285752" cy="428628"/>
          </a:xfrm>
          <a:prstGeom prst="upArrow">
            <a:avLst/>
          </a:prstGeom>
          <a:solidFill>
            <a:schemeClr val="tx2">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62" name="Стрелка углом вверх 61"/>
          <p:cNvSpPr/>
          <p:nvPr/>
        </p:nvSpPr>
        <p:spPr>
          <a:xfrm>
            <a:off x="1357290" y="2571744"/>
            <a:ext cx="3143272" cy="500066"/>
          </a:xfrm>
          <a:prstGeom prst="bentUpArrow">
            <a:avLst/>
          </a:prstGeom>
          <a:solidFill>
            <a:srgbClr val="FF0000"/>
          </a:solidFill>
          <a:ln>
            <a:solidFill>
              <a:srgbClr val="FF0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63" name="Блок-схема: процесс 62"/>
          <p:cNvSpPr/>
          <p:nvPr/>
        </p:nvSpPr>
        <p:spPr>
          <a:xfrm>
            <a:off x="1357290" y="3000372"/>
            <a:ext cx="142876" cy="285752"/>
          </a:xfrm>
          <a:prstGeom prst="flowChartProcess">
            <a:avLst/>
          </a:prstGeom>
          <a:solidFill>
            <a:srgbClr val="FF0000"/>
          </a:solidFill>
          <a:ln>
            <a:solidFill>
              <a:srgbClr val="FF0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64" name="Блок-схема: процесс 63"/>
          <p:cNvSpPr/>
          <p:nvPr/>
        </p:nvSpPr>
        <p:spPr>
          <a:xfrm>
            <a:off x="214282" y="4500570"/>
            <a:ext cx="2500330" cy="1000132"/>
          </a:xfrm>
          <a:prstGeom prst="flowChartProcess">
            <a:avLst/>
          </a:prstGeom>
          <a:solidFill>
            <a:srgbClr val="92D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400" b="1" dirty="0">
                <a:solidFill>
                  <a:schemeClr val="tx1"/>
                </a:solidFill>
              </a:rPr>
              <a:t>Бюджеты субъектов Российской Федерации</a:t>
            </a:r>
          </a:p>
          <a:p>
            <a:pPr algn="ctr" fontAlgn="auto">
              <a:spcBef>
                <a:spcPts val="0"/>
              </a:spcBef>
              <a:spcAft>
                <a:spcPts val="0"/>
              </a:spcAft>
              <a:defRPr/>
            </a:pPr>
            <a:r>
              <a:rPr lang="ru-RU" sz="1400" b="1" dirty="0">
                <a:solidFill>
                  <a:schemeClr val="tx1"/>
                </a:solidFill>
              </a:rPr>
              <a:t>(региональные бюджеты)</a:t>
            </a:r>
          </a:p>
        </p:txBody>
      </p:sp>
      <p:sp>
        <p:nvSpPr>
          <p:cNvPr id="66" name="Прямоугольник 65"/>
          <p:cNvSpPr/>
          <p:nvPr/>
        </p:nvSpPr>
        <p:spPr>
          <a:xfrm>
            <a:off x="3571868" y="4500570"/>
            <a:ext cx="2286016" cy="1143008"/>
          </a:xfrm>
          <a:prstGeom prst="rect">
            <a:avLst/>
          </a:prstGeom>
          <a:solidFill>
            <a:srgbClr val="7030A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500" b="1" dirty="0"/>
              <a:t>Консолидированные бюджеты муниципальных районов</a:t>
            </a:r>
          </a:p>
        </p:txBody>
      </p:sp>
      <p:sp>
        <p:nvSpPr>
          <p:cNvPr id="67" name="Блок-схема: процесс 66"/>
          <p:cNvSpPr/>
          <p:nvPr/>
        </p:nvSpPr>
        <p:spPr>
          <a:xfrm>
            <a:off x="6715140" y="4500570"/>
            <a:ext cx="2286016" cy="928694"/>
          </a:xfrm>
          <a:prstGeom prst="flowChartProcess">
            <a:avLst/>
          </a:prstGeom>
          <a:solidFill>
            <a:srgbClr val="92D050"/>
          </a:solidFill>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ru-RU" b="1" dirty="0">
                <a:solidFill>
                  <a:schemeClr val="tx1"/>
                </a:solidFill>
              </a:rPr>
              <a:t>Бюджеты городских округов</a:t>
            </a:r>
          </a:p>
        </p:txBody>
      </p:sp>
      <p:sp>
        <p:nvSpPr>
          <p:cNvPr id="68" name="Прямоугольник 67"/>
          <p:cNvSpPr/>
          <p:nvPr/>
        </p:nvSpPr>
        <p:spPr>
          <a:xfrm>
            <a:off x="785786" y="6072206"/>
            <a:ext cx="2214578" cy="571504"/>
          </a:xfrm>
          <a:prstGeom prst="rect">
            <a:avLst/>
          </a:prstGeom>
          <a:solidFill>
            <a:srgbClr val="92D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600" b="1" dirty="0">
                <a:solidFill>
                  <a:schemeClr val="tx1"/>
                </a:solidFill>
              </a:rPr>
              <a:t>Бюджеты районов</a:t>
            </a:r>
          </a:p>
        </p:txBody>
      </p:sp>
      <p:sp>
        <p:nvSpPr>
          <p:cNvPr id="69" name="Прямоугольник 68"/>
          <p:cNvSpPr/>
          <p:nvPr/>
        </p:nvSpPr>
        <p:spPr>
          <a:xfrm>
            <a:off x="6429388" y="6000768"/>
            <a:ext cx="2031044" cy="524576"/>
          </a:xfrm>
          <a:prstGeom prst="rect">
            <a:avLst/>
          </a:prstGeom>
          <a:solidFill>
            <a:srgbClr val="92D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600" b="1" dirty="0">
                <a:solidFill>
                  <a:schemeClr val="tx1"/>
                </a:solidFill>
              </a:rPr>
              <a:t>Бюджеты поселений</a:t>
            </a:r>
          </a:p>
        </p:txBody>
      </p:sp>
      <p:sp>
        <p:nvSpPr>
          <p:cNvPr id="70" name="Стрелка вверх 69"/>
          <p:cNvSpPr/>
          <p:nvPr/>
        </p:nvSpPr>
        <p:spPr>
          <a:xfrm>
            <a:off x="4786314" y="4071942"/>
            <a:ext cx="214314" cy="428628"/>
          </a:xfrm>
          <a:prstGeom prst="upArrow">
            <a:avLst/>
          </a:prstGeom>
          <a:solidFill>
            <a:srgbClr val="7030A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71" name="Стрелка углом вверх 70"/>
          <p:cNvSpPr/>
          <p:nvPr/>
        </p:nvSpPr>
        <p:spPr>
          <a:xfrm>
            <a:off x="1285852" y="4071942"/>
            <a:ext cx="3143272" cy="285752"/>
          </a:xfrm>
          <a:prstGeom prst="bentUpArrow">
            <a:avLst/>
          </a:prstGeom>
          <a:solidFill>
            <a:srgbClr val="92D050"/>
          </a:solidFill>
          <a:ln>
            <a:solidFill>
              <a:srgbClr val="92D05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78" name="Блок-схема: процесс 77"/>
          <p:cNvSpPr/>
          <p:nvPr/>
        </p:nvSpPr>
        <p:spPr>
          <a:xfrm>
            <a:off x="1285852" y="4357694"/>
            <a:ext cx="71438" cy="142876"/>
          </a:xfrm>
          <a:prstGeom prst="flowChartProcess">
            <a:avLst/>
          </a:prstGeom>
          <a:solidFill>
            <a:srgbClr val="92D050"/>
          </a:solidFill>
          <a:ln>
            <a:solidFill>
              <a:srgbClr val="92D05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79" name="Блок-схема: процесс 78"/>
          <p:cNvSpPr/>
          <p:nvPr/>
        </p:nvSpPr>
        <p:spPr>
          <a:xfrm>
            <a:off x="7500958" y="4286256"/>
            <a:ext cx="71438" cy="214314"/>
          </a:xfrm>
          <a:prstGeom prst="flowChartProcess">
            <a:avLst/>
          </a:prstGeom>
          <a:solidFill>
            <a:srgbClr val="92D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80" name="Блок-схема: процесс 79"/>
          <p:cNvSpPr/>
          <p:nvPr/>
        </p:nvSpPr>
        <p:spPr>
          <a:xfrm>
            <a:off x="5286380" y="4286256"/>
            <a:ext cx="2214578" cy="71438"/>
          </a:xfrm>
          <a:prstGeom prst="flowChartProcess">
            <a:avLst/>
          </a:prstGeom>
          <a:solidFill>
            <a:srgbClr val="92D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81" name="Стрелка вверх 80"/>
          <p:cNvSpPr/>
          <p:nvPr/>
        </p:nvSpPr>
        <p:spPr>
          <a:xfrm>
            <a:off x="5214942" y="4071942"/>
            <a:ext cx="142876" cy="285752"/>
          </a:xfrm>
          <a:prstGeom prst="upArrow">
            <a:avLst/>
          </a:prstGeom>
          <a:solidFill>
            <a:srgbClr val="92D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83" name="Стрелка углом вверх 82"/>
          <p:cNvSpPr/>
          <p:nvPr/>
        </p:nvSpPr>
        <p:spPr>
          <a:xfrm>
            <a:off x="2000232" y="5643578"/>
            <a:ext cx="2357454" cy="285752"/>
          </a:xfrm>
          <a:prstGeom prst="bentUpArrow">
            <a:avLst/>
          </a:prstGeom>
          <a:solidFill>
            <a:srgbClr val="92D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84" name="Блок-схема: процесс 83"/>
          <p:cNvSpPr/>
          <p:nvPr/>
        </p:nvSpPr>
        <p:spPr>
          <a:xfrm>
            <a:off x="1928794" y="5857892"/>
            <a:ext cx="71438" cy="214314"/>
          </a:xfrm>
          <a:prstGeom prst="flowChartProcess">
            <a:avLst/>
          </a:prstGeom>
          <a:solidFill>
            <a:srgbClr val="92D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85" name="Блок-схема: процесс 84"/>
          <p:cNvSpPr/>
          <p:nvPr/>
        </p:nvSpPr>
        <p:spPr>
          <a:xfrm>
            <a:off x="5143504" y="5857892"/>
            <a:ext cx="2571768" cy="71438"/>
          </a:xfrm>
          <a:prstGeom prst="flowChartProcess">
            <a:avLst/>
          </a:prstGeom>
          <a:solidFill>
            <a:srgbClr val="92D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86" name="Блок-схема: процесс 85"/>
          <p:cNvSpPr/>
          <p:nvPr/>
        </p:nvSpPr>
        <p:spPr>
          <a:xfrm>
            <a:off x="7643834" y="5857892"/>
            <a:ext cx="71438" cy="142876"/>
          </a:xfrm>
          <a:prstGeom prst="flowChartProcess">
            <a:avLst/>
          </a:prstGeom>
          <a:solidFill>
            <a:srgbClr val="92D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87" name="Стрелка вверх 86"/>
          <p:cNvSpPr/>
          <p:nvPr/>
        </p:nvSpPr>
        <p:spPr>
          <a:xfrm>
            <a:off x="5072066" y="5643578"/>
            <a:ext cx="142876" cy="285752"/>
          </a:xfrm>
          <a:prstGeom prst="upArrow">
            <a:avLst/>
          </a:prstGeom>
          <a:solidFill>
            <a:srgbClr val="92D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a:xfrm>
            <a:off x="755576" y="0"/>
            <a:ext cx="7931224" cy="1417638"/>
          </a:xfrm>
        </p:spPr>
        <p:txBody>
          <a:bodyPr>
            <a:normAutofit/>
          </a:bodyPr>
          <a:lstStyle/>
          <a:p>
            <a:pPr algn="ctr" eaLnBrk="1" hangingPunct="1"/>
            <a:r>
              <a:rPr lang="ru-RU" altLang="ru-RU" sz="2800" b="1" dirty="0" smtClean="0">
                <a:latin typeface="Times New Roman" pitchFamily="18" charset="0"/>
                <a:cs typeface="Times New Roman" pitchFamily="18" charset="0"/>
              </a:rPr>
              <a:t>На чем основано составление проекта бюджета Новодеревянковского сельского поселения Каневского района</a:t>
            </a:r>
          </a:p>
        </p:txBody>
      </p:sp>
      <p:sp>
        <p:nvSpPr>
          <p:cNvPr id="4" name="Прямоугольник с двумя скругленными соседними углами 3"/>
          <p:cNvSpPr/>
          <p:nvPr/>
        </p:nvSpPr>
        <p:spPr>
          <a:xfrm>
            <a:off x="428596" y="1714488"/>
            <a:ext cx="8501122" cy="1071570"/>
          </a:xfrm>
          <a:prstGeom prst="round2SameRec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3200" dirty="0"/>
              <a:t>Составление проекта бюджета  </a:t>
            </a:r>
            <a:r>
              <a:rPr lang="ru-RU" sz="3200" dirty="0" smtClean="0"/>
              <a:t>основывается </a:t>
            </a:r>
            <a:r>
              <a:rPr lang="ru-RU" sz="3200" dirty="0"/>
              <a:t>на:</a:t>
            </a:r>
          </a:p>
        </p:txBody>
      </p:sp>
      <p:sp>
        <p:nvSpPr>
          <p:cNvPr id="6" name="Скругленный прямоугольник 5"/>
          <p:cNvSpPr/>
          <p:nvPr/>
        </p:nvSpPr>
        <p:spPr>
          <a:xfrm>
            <a:off x="428596" y="3429000"/>
            <a:ext cx="2714644" cy="3071834"/>
          </a:xfrm>
          <a:prstGeom prst="roundRect">
            <a:avLst/>
          </a:prstGeom>
          <a:solidFill>
            <a:schemeClr val="accent2">
              <a:lumMod val="40000"/>
              <a:lumOff val="6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600" b="1" dirty="0">
                <a:solidFill>
                  <a:schemeClr val="tx1"/>
                </a:solidFill>
                <a:latin typeface="Times New Roman" pitchFamily="18" charset="0"/>
                <a:cs typeface="Times New Roman" pitchFamily="18" charset="0"/>
              </a:rPr>
              <a:t>Прогнозе социально – экономического развития </a:t>
            </a:r>
            <a:r>
              <a:rPr lang="ru-RU" sz="1600" b="1" dirty="0" smtClean="0">
                <a:solidFill>
                  <a:schemeClr val="tx1"/>
                </a:solidFill>
                <a:latin typeface="Times New Roman" pitchFamily="18" charset="0"/>
                <a:cs typeface="Times New Roman" pitchFamily="18" charset="0"/>
              </a:rPr>
              <a:t>Новодеревянковского сельского поселения Каневского района</a:t>
            </a:r>
            <a:endParaRPr lang="ru-RU" sz="1600" b="1"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3286116" y="3429000"/>
            <a:ext cx="2786082" cy="3000396"/>
          </a:xfrm>
          <a:prstGeom prst="roundRect">
            <a:avLst/>
          </a:prstGeom>
          <a:solidFill>
            <a:schemeClr val="accent2">
              <a:lumMod val="40000"/>
              <a:lumOff val="6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600" b="1" dirty="0">
                <a:solidFill>
                  <a:schemeClr val="tx1"/>
                </a:solidFill>
                <a:latin typeface="Times New Roman" pitchFamily="18" charset="0"/>
                <a:cs typeface="Times New Roman" pitchFamily="18" charset="0"/>
              </a:rPr>
              <a:t>Основных направлениях налоговой и бюджетной политики</a:t>
            </a:r>
          </a:p>
        </p:txBody>
      </p:sp>
      <p:sp>
        <p:nvSpPr>
          <p:cNvPr id="8" name="Скругленный прямоугольник 7"/>
          <p:cNvSpPr/>
          <p:nvPr/>
        </p:nvSpPr>
        <p:spPr>
          <a:xfrm>
            <a:off x="6429388" y="3429000"/>
            <a:ext cx="2500330" cy="3071834"/>
          </a:xfrm>
          <a:prstGeom prst="roundRect">
            <a:avLst/>
          </a:prstGeom>
          <a:solidFill>
            <a:schemeClr val="accent2">
              <a:lumMod val="40000"/>
              <a:lumOff val="6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600" b="1" dirty="0">
                <a:solidFill>
                  <a:schemeClr val="tx1"/>
                </a:solidFill>
                <a:latin typeface="Times New Roman" pitchFamily="18" charset="0"/>
                <a:cs typeface="Times New Roman" pitchFamily="18" charset="0"/>
              </a:rPr>
              <a:t>Муниципальных программах </a:t>
            </a:r>
            <a:r>
              <a:rPr lang="ru-RU" sz="1600" b="1" dirty="0" smtClean="0">
                <a:solidFill>
                  <a:schemeClr val="tx1"/>
                </a:solidFill>
                <a:latin typeface="Times New Roman" pitchFamily="18" charset="0"/>
                <a:cs typeface="Times New Roman" pitchFamily="18" charset="0"/>
              </a:rPr>
              <a:t>Новодеревянковского сельского поселения Каневского района</a:t>
            </a:r>
            <a:endParaRPr lang="ru-RU" sz="1600" b="1" dirty="0">
              <a:solidFill>
                <a:schemeClr val="tx1"/>
              </a:solidFill>
              <a:latin typeface="Times New Roman" pitchFamily="18" charset="0"/>
              <a:cs typeface="Times New Roman" pitchFamily="18" charset="0"/>
            </a:endParaRPr>
          </a:p>
        </p:txBody>
      </p:sp>
      <p:sp>
        <p:nvSpPr>
          <p:cNvPr id="9" name="Скругленный прямоугольник 8"/>
          <p:cNvSpPr/>
          <p:nvPr/>
        </p:nvSpPr>
        <p:spPr>
          <a:xfrm>
            <a:off x="428596" y="2857496"/>
            <a:ext cx="2714644" cy="500066"/>
          </a:xfrm>
          <a:prstGeom prst="round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4000" b="1" dirty="0"/>
              <a:t>1</a:t>
            </a:r>
          </a:p>
        </p:txBody>
      </p:sp>
      <p:sp>
        <p:nvSpPr>
          <p:cNvPr id="11" name="Скругленный прямоугольник 10"/>
          <p:cNvSpPr/>
          <p:nvPr/>
        </p:nvSpPr>
        <p:spPr>
          <a:xfrm>
            <a:off x="3357554" y="2857496"/>
            <a:ext cx="2714644" cy="500066"/>
          </a:xfrm>
          <a:prstGeom prst="round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4000" b="1" dirty="0"/>
              <a:t>2</a:t>
            </a:r>
          </a:p>
        </p:txBody>
      </p:sp>
      <p:sp>
        <p:nvSpPr>
          <p:cNvPr id="12" name="Скругленный прямоугольник 11"/>
          <p:cNvSpPr/>
          <p:nvPr/>
        </p:nvSpPr>
        <p:spPr>
          <a:xfrm>
            <a:off x="6286512" y="2857496"/>
            <a:ext cx="2643206" cy="428628"/>
          </a:xfrm>
          <a:prstGeom prst="round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4000" b="1" dirty="0"/>
              <a:t>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a:ln>
            <a:miter lim="800000"/>
            <a:headEnd/>
            <a:tailEnd/>
          </a:ln>
        </p:spPr>
        <p:txBody>
          <a:bodyPr numCol="2">
            <a:normAutofit/>
          </a:bodyPr>
          <a:lstStyle/>
          <a:p>
            <a:pPr marL="274320" indent="-274320" algn="ctr" eaLnBrk="1" fontAlgn="auto" hangingPunct="1">
              <a:spcBef>
                <a:spcPts val="580"/>
              </a:spcBef>
              <a:spcAft>
                <a:spcPts val="0"/>
              </a:spcAft>
              <a:buFont typeface="Wingdings 2"/>
              <a:buNone/>
              <a:defRPr/>
            </a:pPr>
            <a:endParaRPr lang="ru-RU" sz="1800" b="1" dirty="0" smtClean="0">
              <a:solidFill>
                <a:schemeClr val="accent5">
                  <a:lumMod val="75000"/>
                </a:schemeClr>
              </a:solidFill>
              <a:latin typeface="Times New Roman" pitchFamily="18" charset="0"/>
              <a:cs typeface="Times New Roman" pitchFamily="18" charset="0"/>
            </a:endParaRPr>
          </a:p>
          <a:p>
            <a:pPr marL="274320" indent="-274320" algn="ctr" eaLnBrk="1" fontAlgn="auto" hangingPunct="1">
              <a:spcBef>
                <a:spcPts val="580"/>
              </a:spcBef>
              <a:spcAft>
                <a:spcPts val="0"/>
              </a:spcAft>
              <a:buFont typeface="Wingdings 2"/>
              <a:buNone/>
              <a:defRPr/>
            </a:pPr>
            <a:endParaRPr lang="ru-RU" sz="1800" b="1" dirty="0" smtClean="0">
              <a:solidFill>
                <a:schemeClr val="accent5">
                  <a:lumMod val="75000"/>
                </a:schemeClr>
              </a:solidFill>
              <a:latin typeface="Times New Roman" pitchFamily="18" charset="0"/>
              <a:cs typeface="Times New Roman" pitchFamily="18" charset="0"/>
            </a:endParaRPr>
          </a:p>
          <a:p>
            <a:pPr marL="274320" indent="-274320" algn="ctr" eaLnBrk="1" fontAlgn="auto" hangingPunct="1">
              <a:spcBef>
                <a:spcPts val="580"/>
              </a:spcBef>
              <a:spcAft>
                <a:spcPts val="0"/>
              </a:spcAft>
              <a:buFont typeface="Wingdings 2"/>
              <a:buNone/>
              <a:defRPr/>
            </a:pPr>
            <a:endParaRPr lang="ru-RU" sz="1800" b="1" dirty="0" smtClean="0">
              <a:solidFill>
                <a:schemeClr val="accent5">
                  <a:lumMod val="75000"/>
                </a:schemeClr>
              </a:solidFill>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endParaRPr lang="ru-RU" sz="1800" b="1" dirty="0" smtClean="0">
              <a:solidFill>
                <a:schemeClr val="accent5">
                  <a:lumMod val="75000"/>
                </a:schemeClr>
              </a:solidFill>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endParaRPr lang="ru-RU" sz="1800" b="1" dirty="0" smtClean="0">
              <a:solidFill>
                <a:schemeClr val="accent5">
                  <a:lumMod val="75000"/>
                </a:schemeClr>
              </a:solidFill>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r>
              <a:rPr lang="ru-RU" sz="1800" b="1" dirty="0" smtClean="0">
                <a:solidFill>
                  <a:schemeClr val="tx2"/>
                </a:solidFill>
                <a:latin typeface="Times New Roman" pitchFamily="18" charset="0"/>
                <a:cs typeface="Times New Roman" pitchFamily="18" charset="0"/>
              </a:rPr>
              <a:t>Утверждение бюджета очередного года</a:t>
            </a:r>
          </a:p>
          <a:p>
            <a:pPr marL="274320" indent="-274320" algn="ctr" eaLnBrk="1" fontAlgn="auto" hangingPunct="1">
              <a:spcBef>
                <a:spcPts val="0"/>
              </a:spcBef>
              <a:spcAft>
                <a:spcPts val="0"/>
              </a:spcAft>
              <a:buFont typeface="Wingdings 2"/>
              <a:buNone/>
              <a:defRPr/>
            </a:pPr>
            <a:r>
              <a:rPr lang="ru-RU" sz="1200" dirty="0" smtClean="0">
                <a:solidFill>
                  <a:schemeClr val="tx2"/>
                </a:solidFill>
                <a:latin typeface="Times New Roman" pitchFamily="18" charset="0"/>
                <a:cs typeface="Times New Roman" pitchFamily="18" charset="0"/>
              </a:rPr>
              <a:t>(органы местного самоуправления)</a:t>
            </a:r>
          </a:p>
          <a:p>
            <a:pPr marL="274320" indent="-274320" algn="ctr" eaLnBrk="1" fontAlgn="auto" hangingPunct="1">
              <a:spcBef>
                <a:spcPts val="0"/>
              </a:spcBef>
              <a:spcAft>
                <a:spcPts val="0"/>
              </a:spcAft>
              <a:buFont typeface="Wingdings 2"/>
              <a:buNone/>
              <a:defRPr/>
            </a:pPr>
            <a:endParaRPr lang="ru-RU" sz="1000" b="1" dirty="0" smtClean="0">
              <a:solidFill>
                <a:schemeClr val="tx2"/>
              </a:solidFill>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r>
              <a:rPr lang="ru-RU" sz="1800" b="1" dirty="0" smtClean="0">
                <a:solidFill>
                  <a:schemeClr val="tx2"/>
                </a:solidFill>
                <a:latin typeface="Times New Roman" pitchFamily="18" charset="0"/>
                <a:cs typeface="Times New Roman" pitchFamily="18" charset="0"/>
              </a:rPr>
              <a:t>Исполнение бюджета в текущем году</a:t>
            </a:r>
          </a:p>
          <a:p>
            <a:pPr marL="274320" indent="-274320" algn="ctr" eaLnBrk="1" fontAlgn="auto" hangingPunct="1">
              <a:spcBef>
                <a:spcPts val="0"/>
              </a:spcBef>
              <a:spcAft>
                <a:spcPts val="0"/>
              </a:spcAft>
              <a:buFont typeface="Wingdings 2"/>
              <a:buNone/>
              <a:defRPr/>
            </a:pPr>
            <a:r>
              <a:rPr lang="ru-RU" sz="1800" dirty="0" smtClean="0">
                <a:solidFill>
                  <a:schemeClr val="tx2"/>
                </a:solidFill>
                <a:latin typeface="Times New Roman" pitchFamily="18" charset="0"/>
                <a:cs typeface="Times New Roman" pitchFamily="18" charset="0"/>
              </a:rPr>
              <a:t> </a:t>
            </a:r>
            <a:r>
              <a:rPr lang="ru-RU" sz="1200" dirty="0" smtClean="0">
                <a:solidFill>
                  <a:schemeClr val="tx2"/>
                </a:solidFill>
                <a:latin typeface="Times New Roman" pitchFamily="18" charset="0"/>
                <a:cs typeface="Times New Roman" pitchFamily="18" charset="0"/>
              </a:rPr>
              <a:t>(органы местного самоуправления: администрация, финансовые органы)</a:t>
            </a:r>
          </a:p>
          <a:p>
            <a:pPr marL="274320" indent="-274320" algn="ctr" eaLnBrk="1" fontAlgn="auto" hangingPunct="1">
              <a:spcBef>
                <a:spcPts val="0"/>
              </a:spcBef>
              <a:spcAft>
                <a:spcPts val="0"/>
              </a:spcAft>
              <a:buFont typeface="Wingdings 2"/>
              <a:buNone/>
              <a:defRPr/>
            </a:pPr>
            <a:endParaRPr lang="ru-RU" sz="1000" b="1" dirty="0" smtClean="0">
              <a:solidFill>
                <a:schemeClr val="tx2"/>
              </a:solidFill>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r>
              <a:rPr lang="ru-RU" sz="1800" b="1" dirty="0" smtClean="0">
                <a:solidFill>
                  <a:schemeClr val="tx2"/>
                </a:solidFill>
                <a:latin typeface="Times New Roman" pitchFamily="18" charset="0"/>
                <a:cs typeface="Times New Roman" pitchFamily="18" charset="0"/>
              </a:rPr>
              <a:t>Формирование отчета об исполнении бюджета предыдущего года</a:t>
            </a:r>
          </a:p>
          <a:p>
            <a:pPr marL="274320" indent="-274320" algn="ctr" eaLnBrk="1" fontAlgn="auto" hangingPunct="1">
              <a:spcBef>
                <a:spcPts val="0"/>
              </a:spcBef>
              <a:spcAft>
                <a:spcPts val="0"/>
              </a:spcAft>
              <a:buFont typeface="Wingdings 2"/>
              <a:buNone/>
              <a:defRPr/>
            </a:pPr>
            <a:r>
              <a:rPr lang="ru-RU" sz="1200" dirty="0" smtClean="0">
                <a:solidFill>
                  <a:schemeClr val="tx2"/>
                </a:solidFill>
                <a:latin typeface="Times New Roman" pitchFamily="18" charset="0"/>
                <a:cs typeface="Times New Roman" pitchFamily="18" charset="0"/>
              </a:rPr>
              <a:t>(органы местного самоуправления)</a:t>
            </a:r>
          </a:p>
          <a:p>
            <a:pPr marL="274320" indent="-274320" algn="ctr" eaLnBrk="1" fontAlgn="auto" hangingPunct="1">
              <a:spcBef>
                <a:spcPts val="0"/>
              </a:spcBef>
              <a:spcAft>
                <a:spcPts val="0"/>
              </a:spcAft>
              <a:buFont typeface="Wingdings 2"/>
              <a:buNone/>
              <a:defRPr/>
            </a:pPr>
            <a:endParaRPr lang="ru-RU" sz="1000" dirty="0" smtClean="0">
              <a:solidFill>
                <a:schemeClr val="tx2"/>
              </a:solidFill>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r>
              <a:rPr lang="ru-RU" sz="1800" b="1" dirty="0" smtClean="0">
                <a:solidFill>
                  <a:schemeClr val="tx2"/>
                </a:solidFill>
                <a:latin typeface="Times New Roman" pitchFamily="18" charset="0"/>
                <a:cs typeface="Times New Roman" pitchFamily="18" charset="0"/>
              </a:rPr>
              <a:t>Утверждение отчета об исполнении бюджета предыдущего года</a:t>
            </a:r>
          </a:p>
          <a:p>
            <a:pPr marL="274320" indent="-274320" algn="ctr" eaLnBrk="1" fontAlgn="auto" hangingPunct="1">
              <a:spcBef>
                <a:spcPts val="0"/>
              </a:spcBef>
              <a:spcAft>
                <a:spcPts val="0"/>
              </a:spcAft>
              <a:buFont typeface="Wingdings 2"/>
              <a:buNone/>
              <a:defRPr/>
            </a:pPr>
            <a:r>
              <a:rPr lang="ru-RU" sz="1200" dirty="0" smtClean="0">
                <a:solidFill>
                  <a:schemeClr val="tx2"/>
                </a:solidFill>
                <a:latin typeface="Times New Roman" pitchFamily="18" charset="0"/>
                <a:cs typeface="Times New Roman" pitchFamily="18" charset="0"/>
              </a:rPr>
              <a:t>(законодательные, представительные органы местного самоуправления)</a:t>
            </a:r>
          </a:p>
          <a:p>
            <a:pPr marL="274320" indent="-274320" algn="ctr" eaLnBrk="1" fontAlgn="auto" hangingPunct="1">
              <a:spcBef>
                <a:spcPts val="0"/>
              </a:spcBef>
              <a:spcAft>
                <a:spcPts val="0"/>
              </a:spcAft>
              <a:buFont typeface="Wingdings 2"/>
              <a:buNone/>
              <a:defRPr/>
            </a:pPr>
            <a:endParaRPr lang="ru-RU" sz="1000" dirty="0" smtClean="0">
              <a:solidFill>
                <a:schemeClr val="tx2"/>
              </a:solidFill>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r>
              <a:rPr lang="ru-RU" sz="1800" b="1" dirty="0" smtClean="0">
                <a:solidFill>
                  <a:schemeClr val="tx2"/>
                </a:solidFill>
                <a:latin typeface="Times New Roman" pitchFamily="18" charset="0"/>
                <a:cs typeface="Times New Roman" pitchFamily="18" charset="0"/>
              </a:rPr>
              <a:t>Составление проекта бюджета очередного года </a:t>
            </a:r>
          </a:p>
          <a:p>
            <a:pPr marL="274320" indent="-274320" algn="ctr" eaLnBrk="1" fontAlgn="auto" hangingPunct="1">
              <a:spcBef>
                <a:spcPts val="0"/>
              </a:spcBef>
              <a:spcAft>
                <a:spcPts val="0"/>
              </a:spcAft>
              <a:buFont typeface="Wingdings 2"/>
              <a:buNone/>
              <a:defRPr/>
            </a:pPr>
            <a:r>
              <a:rPr lang="ru-RU" sz="1200" dirty="0" smtClean="0">
                <a:solidFill>
                  <a:schemeClr val="tx2"/>
                </a:solidFill>
                <a:latin typeface="Times New Roman" pitchFamily="18" charset="0"/>
                <a:cs typeface="Times New Roman" pitchFamily="18" charset="0"/>
              </a:rPr>
              <a:t>(органы местного самоуправления)</a:t>
            </a:r>
          </a:p>
          <a:p>
            <a:pPr marL="274320" indent="-274320" algn="ctr" eaLnBrk="1" fontAlgn="auto" hangingPunct="1">
              <a:spcBef>
                <a:spcPts val="0"/>
              </a:spcBef>
              <a:spcAft>
                <a:spcPts val="0"/>
              </a:spcAft>
              <a:buFont typeface="Wingdings 2"/>
              <a:buNone/>
              <a:defRPr/>
            </a:pPr>
            <a:endParaRPr lang="ru-RU" sz="1200" dirty="0" smtClean="0">
              <a:solidFill>
                <a:schemeClr val="tx2"/>
              </a:solidFill>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r>
              <a:rPr lang="ru-RU" sz="1600" b="1" dirty="0" smtClean="0">
                <a:solidFill>
                  <a:schemeClr val="tx2"/>
                </a:solidFill>
                <a:latin typeface="Times New Roman" pitchFamily="18" charset="0"/>
                <a:cs typeface="Times New Roman" pitchFamily="18" charset="0"/>
              </a:rPr>
              <a:t>Рассмотрение проекта бюджета очередного года</a:t>
            </a:r>
          </a:p>
          <a:p>
            <a:pPr marL="274320" indent="-274320" algn="ctr" eaLnBrk="1" fontAlgn="auto" hangingPunct="1">
              <a:spcBef>
                <a:spcPts val="0"/>
              </a:spcBef>
              <a:spcAft>
                <a:spcPts val="0"/>
              </a:spcAft>
              <a:buFont typeface="Wingdings 2"/>
              <a:buNone/>
              <a:defRPr/>
            </a:pPr>
            <a:r>
              <a:rPr lang="ru-RU" sz="1200" dirty="0" smtClean="0">
                <a:solidFill>
                  <a:schemeClr val="tx2"/>
                </a:solidFill>
                <a:latin typeface="Times New Roman" pitchFamily="18" charset="0"/>
                <a:cs typeface="Times New Roman" pitchFamily="18" charset="0"/>
              </a:rPr>
              <a:t>(законодательные , представительные органы местного самоуправления)</a:t>
            </a:r>
          </a:p>
          <a:p>
            <a:pPr marL="274320" indent="-274320" algn="ctr" eaLnBrk="1" fontAlgn="auto" hangingPunct="1">
              <a:spcBef>
                <a:spcPts val="0"/>
              </a:spcBef>
              <a:spcAft>
                <a:spcPts val="0"/>
              </a:spcAft>
              <a:buFont typeface="Wingdings 2"/>
              <a:buNone/>
              <a:defRPr/>
            </a:pPr>
            <a:endParaRPr lang="ru-RU" sz="1200" dirty="0" smtClean="0">
              <a:solidFill>
                <a:schemeClr val="accent5">
                  <a:lumMod val="75000"/>
                </a:schemeClr>
              </a:solidFill>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endParaRPr lang="ru-RU" sz="1200" dirty="0" smtClean="0">
              <a:solidFill>
                <a:schemeClr val="accent5">
                  <a:lumMod val="75000"/>
                </a:schemeClr>
              </a:solidFill>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endParaRPr lang="ru-RU" sz="1200" dirty="0" smtClean="0">
              <a:solidFill>
                <a:schemeClr val="accent5">
                  <a:lumMod val="75000"/>
                </a:schemeClr>
              </a:solidFill>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endParaRPr lang="ru-RU" sz="1200" dirty="0" smtClean="0">
              <a:solidFill>
                <a:schemeClr val="accent5">
                  <a:lumMod val="75000"/>
                </a:schemeClr>
              </a:solidFill>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endParaRPr lang="ru-RU" sz="1200" dirty="0" smtClean="0">
              <a:solidFill>
                <a:schemeClr val="accent5">
                  <a:lumMod val="75000"/>
                </a:schemeClr>
              </a:solidFill>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endParaRPr lang="ru-RU" sz="1200" b="1" dirty="0" smtClean="0">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endParaRPr lang="ru-RU" sz="1200" b="1" dirty="0" smtClean="0">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endParaRPr lang="ru-RU" sz="1200" b="1" dirty="0" smtClean="0">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endParaRPr lang="ru-RU" sz="1200" b="1" dirty="0" smtClean="0">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endParaRPr lang="ru-RU" sz="1200" b="1" dirty="0" smtClean="0">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r>
              <a:rPr lang="ru-RU" sz="1200" b="1" dirty="0" smtClean="0">
                <a:latin typeface="Times New Roman" pitchFamily="18" charset="0"/>
                <a:cs typeface="Times New Roman" pitchFamily="18" charset="0"/>
              </a:rPr>
              <a:t>- принятие Решения Совета Новодеревянковского сельского поселения Каневского района о бюджете на очередной финансовый год</a:t>
            </a:r>
          </a:p>
          <a:p>
            <a:pPr marL="274320" indent="-274320" algn="ctr" eaLnBrk="1" fontAlgn="auto" hangingPunct="1">
              <a:spcBef>
                <a:spcPts val="0"/>
              </a:spcBef>
              <a:spcAft>
                <a:spcPts val="0"/>
              </a:spcAft>
              <a:buFont typeface="Wingdings 2"/>
              <a:buNone/>
              <a:defRPr/>
            </a:pPr>
            <a:endParaRPr lang="ru-RU" sz="1200" b="1" dirty="0" smtClean="0">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r>
              <a:rPr lang="ru-RU" sz="1200" b="1" dirty="0" smtClean="0">
                <a:latin typeface="Times New Roman" pitchFamily="18" charset="0"/>
                <a:cs typeface="Times New Roman" pitchFamily="18" charset="0"/>
              </a:rPr>
              <a:t>- получение доходов бюджета и распределение бюджетных средств в соответствии с решением о бюджете</a:t>
            </a:r>
          </a:p>
          <a:p>
            <a:pPr marL="274320" indent="-274320" algn="ctr" eaLnBrk="1" fontAlgn="auto" hangingPunct="1">
              <a:spcBef>
                <a:spcPts val="0"/>
              </a:spcBef>
              <a:spcAft>
                <a:spcPts val="0"/>
              </a:spcAft>
              <a:buFont typeface="Wingdings 2"/>
              <a:buNone/>
              <a:defRPr/>
            </a:pPr>
            <a:endParaRPr lang="ru-RU" sz="1200" b="1" dirty="0" smtClean="0">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endParaRPr lang="ru-RU" sz="1200" b="1" dirty="0" smtClean="0">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endParaRPr lang="ru-RU" sz="1200" b="1" dirty="0" smtClean="0">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endParaRPr lang="ru-RU" sz="1200" b="1" dirty="0" smtClean="0">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endParaRPr lang="ru-RU" sz="1200" b="1" dirty="0" smtClean="0">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endParaRPr lang="ru-RU" sz="1200" b="1" dirty="0" smtClean="0">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endParaRPr lang="ru-RU" sz="1200" b="1" dirty="0" smtClean="0">
              <a:latin typeface="Times New Roman" pitchFamily="18" charset="0"/>
              <a:cs typeface="Times New Roman" pitchFamily="18" charset="0"/>
            </a:endParaRPr>
          </a:p>
          <a:p>
            <a:pPr marL="274320" indent="-274320" algn="ctr" eaLnBrk="1" fontAlgn="auto" hangingPunct="1">
              <a:spcBef>
                <a:spcPts val="0"/>
              </a:spcBef>
              <a:spcAft>
                <a:spcPts val="0"/>
              </a:spcAft>
              <a:buFont typeface="Wingdings 2"/>
              <a:buNone/>
              <a:defRPr/>
            </a:pPr>
            <a:endParaRPr lang="ru-RU" sz="1200" b="1" dirty="0" smtClean="0">
              <a:latin typeface="Times New Roman" pitchFamily="18" charset="0"/>
              <a:cs typeface="Times New Roman" pitchFamily="18" charset="0"/>
            </a:endParaRPr>
          </a:p>
          <a:p>
            <a:pPr marL="274320" indent="-274320" algn="ctr" eaLnBrk="1" fontAlgn="auto" hangingPunct="1">
              <a:spcBef>
                <a:spcPts val="0"/>
              </a:spcBef>
              <a:spcAft>
                <a:spcPts val="0"/>
              </a:spcAft>
              <a:buFontTx/>
              <a:buChar char="-"/>
              <a:defRPr/>
            </a:pPr>
            <a:r>
              <a:rPr lang="ru-RU" sz="1200" b="1" dirty="0" smtClean="0">
                <a:latin typeface="Times New Roman" pitchFamily="18" charset="0"/>
                <a:cs typeface="Times New Roman" pitchFamily="18" charset="0"/>
              </a:rPr>
              <a:t>- принятие решения об исполнении бюджета за отчетный финансовый период</a:t>
            </a:r>
          </a:p>
          <a:p>
            <a:pPr marL="274320" indent="-274320" algn="ctr" eaLnBrk="1" fontAlgn="auto" hangingPunct="1">
              <a:spcBef>
                <a:spcPts val="0"/>
              </a:spcBef>
              <a:spcAft>
                <a:spcPts val="0"/>
              </a:spcAft>
              <a:buFontTx/>
              <a:buChar char="-"/>
              <a:defRPr/>
            </a:pPr>
            <a:endParaRPr lang="ru-RU" sz="1200" b="1" dirty="0" smtClean="0">
              <a:latin typeface="Times New Roman" pitchFamily="18" charset="0"/>
              <a:cs typeface="Times New Roman" pitchFamily="18" charset="0"/>
            </a:endParaRPr>
          </a:p>
          <a:p>
            <a:pPr marL="274320" indent="-274320" algn="ctr" eaLnBrk="1" fontAlgn="auto" hangingPunct="1">
              <a:spcBef>
                <a:spcPts val="0"/>
              </a:spcBef>
              <a:spcAft>
                <a:spcPts val="0"/>
              </a:spcAft>
              <a:buFontTx/>
              <a:buChar char="-"/>
              <a:defRPr/>
            </a:pPr>
            <a:endParaRPr lang="ru-RU" sz="1200" b="1" dirty="0" smtClean="0">
              <a:latin typeface="Times New Roman" pitchFamily="18" charset="0"/>
              <a:cs typeface="Times New Roman" pitchFamily="18" charset="0"/>
            </a:endParaRPr>
          </a:p>
          <a:p>
            <a:pPr marL="274320" indent="-274320" algn="ctr" eaLnBrk="1" fontAlgn="auto" hangingPunct="1">
              <a:spcBef>
                <a:spcPts val="0"/>
              </a:spcBef>
              <a:spcAft>
                <a:spcPts val="0"/>
              </a:spcAft>
              <a:buFontTx/>
              <a:buChar char="-"/>
              <a:defRPr/>
            </a:pPr>
            <a:endParaRPr lang="ru-RU" sz="1200" b="1" dirty="0" smtClean="0">
              <a:latin typeface="Times New Roman" pitchFamily="18" charset="0"/>
              <a:cs typeface="Times New Roman" pitchFamily="18" charset="0"/>
            </a:endParaRPr>
          </a:p>
          <a:p>
            <a:pPr marL="274320" indent="-274320" algn="ctr" eaLnBrk="1" fontAlgn="auto" hangingPunct="1">
              <a:spcBef>
                <a:spcPts val="0"/>
              </a:spcBef>
              <a:spcAft>
                <a:spcPts val="0"/>
              </a:spcAft>
              <a:buFontTx/>
              <a:buChar char="-"/>
              <a:defRPr/>
            </a:pPr>
            <a:r>
              <a:rPr lang="ru-RU" sz="1200" b="1" dirty="0" smtClean="0">
                <a:latin typeface="Times New Roman" pitchFamily="18" charset="0"/>
                <a:cs typeface="Times New Roman" pitchFamily="18" charset="0"/>
              </a:rPr>
              <a:t>- подготовка экономического обоснования доходов и расходов бюджета</a:t>
            </a:r>
            <a:endParaRPr lang="ru-RU" sz="1200" b="1" dirty="0">
              <a:latin typeface="Times New Roman" pitchFamily="18" charset="0"/>
              <a:cs typeface="Times New Roman" pitchFamily="18" charset="0"/>
            </a:endParaRPr>
          </a:p>
        </p:txBody>
      </p:sp>
      <p:sp>
        <p:nvSpPr>
          <p:cNvPr id="20482" name="Заголовок 1"/>
          <p:cNvSpPr>
            <a:spLocks noGrp="1"/>
          </p:cNvSpPr>
          <p:nvPr>
            <p:ph type="title"/>
          </p:nvPr>
        </p:nvSpPr>
        <p:spPr/>
        <p:txBody>
          <a:bodyPr>
            <a:normAutofit/>
          </a:bodyPr>
          <a:lstStyle/>
          <a:p>
            <a:pPr algn="ctr" eaLnBrk="1" hangingPunct="1"/>
            <a:r>
              <a:rPr lang="ru-RU" altLang="ru-RU" sz="3200" b="1" smtClean="0">
                <a:latin typeface="Times New Roman" pitchFamily="18" charset="0"/>
                <a:cs typeface="Times New Roman" pitchFamily="18" charset="0"/>
              </a:rPr>
              <a:t>Бюджетный процесс – ежегодное формирование и исполнение бюджета</a:t>
            </a:r>
          </a:p>
        </p:txBody>
      </p:sp>
      <p:sp>
        <p:nvSpPr>
          <p:cNvPr id="8" name="Стрелка вправо 7"/>
          <p:cNvSpPr/>
          <p:nvPr/>
        </p:nvSpPr>
        <p:spPr>
          <a:xfrm>
            <a:off x="3786188" y="1857375"/>
            <a:ext cx="500062"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9" name="Стрелка вправо 8"/>
          <p:cNvSpPr/>
          <p:nvPr/>
        </p:nvSpPr>
        <p:spPr>
          <a:xfrm>
            <a:off x="3786188" y="2714625"/>
            <a:ext cx="500062"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0" name="Стрелка вправо 9"/>
          <p:cNvSpPr/>
          <p:nvPr/>
        </p:nvSpPr>
        <p:spPr>
          <a:xfrm>
            <a:off x="3786188" y="4643438"/>
            <a:ext cx="500062"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1" name="Стрелка вправо 10"/>
          <p:cNvSpPr/>
          <p:nvPr/>
        </p:nvSpPr>
        <p:spPr>
          <a:xfrm>
            <a:off x="3786188" y="5429250"/>
            <a:ext cx="500062"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Содержимое 2"/>
          <p:cNvSpPr>
            <a:spLocks noGrp="1"/>
          </p:cNvSpPr>
          <p:nvPr>
            <p:ph idx="1"/>
          </p:nvPr>
        </p:nvSpPr>
        <p:spPr>
          <a:xfrm>
            <a:off x="0" y="0"/>
            <a:ext cx="9144000" cy="6858000"/>
          </a:xfrm>
        </p:spPr>
        <p:txBody>
          <a:bodyPr/>
          <a:lstStyle/>
          <a:p>
            <a:pPr eaLnBrk="1" hangingPunct="1">
              <a:buFont typeface="Wingdings 2" pitchFamily="18" charset="2"/>
              <a:buNone/>
            </a:pPr>
            <a:endParaRPr lang="ru-RU" altLang="ru-RU" dirty="0" smtClean="0"/>
          </a:p>
          <a:p>
            <a:pPr eaLnBrk="1" hangingPunct="1">
              <a:buFont typeface="Wingdings 2" pitchFamily="18" charset="2"/>
              <a:buNone/>
            </a:pPr>
            <a:endParaRPr lang="ru-RU" altLang="ru-RU" dirty="0" smtClean="0"/>
          </a:p>
          <a:p>
            <a:pPr algn="ctr" eaLnBrk="1" hangingPunct="1">
              <a:buFont typeface="Wingdings 2" pitchFamily="18" charset="2"/>
              <a:buNone/>
            </a:pPr>
            <a:r>
              <a:rPr lang="ru-RU" altLang="ru-RU" sz="2400" b="1" dirty="0" smtClean="0">
                <a:latin typeface="Times New Roman" pitchFamily="18" charset="0"/>
                <a:cs typeface="Times New Roman" pitchFamily="18" charset="0"/>
              </a:rPr>
              <a:t>Доходы бюджета </a:t>
            </a:r>
            <a:r>
              <a:rPr lang="ru-RU" altLang="ru-RU" sz="2400" dirty="0" smtClean="0">
                <a:latin typeface="Times New Roman" pitchFamily="18" charset="0"/>
                <a:cs typeface="Times New Roman" pitchFamily="18" charset="0"/>
              </a:rPr>
              <a:t>– это безвозмездные и безвозвратные </a:t>
            </a:r>
          </a:p>
          <a:p>
            <a:pPr algn="ctr" eaLnBrk="1" hangingPunct="1">
              <a:buFont typeface="Wingdings 2" pitchFamily="18" charset="2"/>
              <a:buNone/>
            </a:pPr>
            <a:r>
              <a:rPr lang="ru-RU" altLang="ru-RU" sz="2400" dirty="0" smtClean="0">
                <a:latin typeface="Times New Roman" pitchFamily="18" charset="0"/>
                <a:cs typeface="Times New Roman" pitchFamily="18" charset="0"/>
              </a:rPr>
              <a:t>поступления денежных средств в бюджет.</a:t>
            </a:r>
          </a:p>
        </p:txBody>
      </p:sp>
      <p:sp>
        <p:nvSpPr>
          <p:cNvPr id="2" name="Заголовок 1"/>
          <p:cNvSpPr>
            <a:spLocks noGrp="1"/>
          </p:cNvSpPr>
          <p:nvPr>
            <p:ph type="title"/>
          </p:nvPr>
        </p:nvSpPr>
        <p:spPr>
          <a:xfrm>
            <a:off x="914400" y="274638"/>
            <a:ext cx="7772400" cy="582612"/>
          </a:xfrm>
        </p:spPr>
        <p:txBody>
          <a:bodyPr>
            <a:normAutofit fontScale="90000"/>
          </a:bodyPr>
          <a:lstStyle/>
          <a:p>
            <a:pPr algn="ctr" eaLnBrk="1" fontAlgn="auto" hangingPunct="1">
              <a:spcAft>
                <a:spcPts val="0"/>
              </a:spcAft>
              <a:defRPr/>
            </a:pPr>
            <a:r>
              <a:rPr lang="ru-RU" dirty="0" smtClean="0">
                <a:latin typeface="Times New Roman" pitchFamily="18" charset="0"/>
                <a:cs typeface="Times New Roman" pitchFamily="18" charset="0"/>
              </a:rPr>
              <a:t>Доходы бюджета</a:t>
            </a:r>
            <a:endParaRPr lang="ru-RU" dirty="0">
              <a:latin typeface="Times New Roman" pitchFamily="18" charset="0"/>
              <a:cs typeface="Times New Roman" pitchFamily="18" charset="0"/>
            </a:endParaRPr>
          </a:p>
        </p:txBody>
      </p:sp>
      <p:sp>
        <p:nvSpPr>
          <p:cNvPr id="5" name="Скругленный прямоугольник 4"/>
          <p:cNvSpPr/>
          <p:nvPr/>
        </p:nvSpPr>
        <p:spPr>
          <a:xfrm>
            <a:off x="2428860" y="1785926"/>
            <a:ext cx="4572032" cy="785818"/>
          </a:xfrm>
          <a:prstGeom prst="roundRect">
            <a:avLst/>
          </a:prstGeom>
          <a:solidFill>
            <a:srgbClr val="92D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t>Доходы бюджета</a:t>
            </a:r>
          </a:p>
        </p:txBody>
      </p:sp>
      <p:sp>
        <p:nvSpPr>
          <p:cNvPr id="7" name="Скругленный прямоугольник 6"/>
          <p:cNvSpPr/>
          <p:nvPr/>
        </p:nvSpPr>
        <p:spPr>
          <a:xfrm>
            <a:off x="285720" y="3000372"/>
            <a:ext cx="2714644" cy="571504"/>
          </a:xfrm>
          <a:prstGeom prst="round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t>Налоговые доходы</a:t>
            </a:r>
          </a:p>
        </p:txBody>
      </p:sp>
      <p:sp>
        <p:nvSpPr>
          <p:cNvPr id="8" name="Скругленный прямоугольник 7"/>
          <p:cNvSpPr/>
          <p:nvPr/>
        </p:nvSpPr>
        <p:spPr>
          <a:xfrm>
            <a:off x="3357554" y="3000372"/>
            <a:ext cx="2786082" cy="571504"/>
          </a:xfrm>
          <a:prstGeom prst="roundRect">
            <a:avLst/>
          </a:prstGeom>
          <a:blipFill>
            <a:blip r:embed="rId3"/>
            <a:tile tx="0" ty="0" sx="100000" sy="100000" flip="none" algn="tl"/>
          </a:blipFill>
          <a:scene3d>
            <a:camera prst="orthographicFront"/>
            <a:lightRig rig="threePt" dir="t"/>
          </a:scene3d>
          <a:sp3d>
            <a:bevelT/>
          </a:sp3d>
        </p:spPr>
        <p:style>
          <a:lnRef idx="2">
            <a:schemeClr val="accent1">
              <a:shade val="50000"/>
            </a:schemeClr>
          </a:lnRef>
          <a:fillRef idx="1002">
            <a:schemeClr val="lt1"/>
          </a:fillRef>
          <a:effectRef idx="0">
            <a:schemeClr val="accent1"/>
          </a:effectRef>
          <a:fontRef idx="minor">
            <a:schemeClr val="lt1"/>
          </a:fontRef>
        </p:style>
        <p:txBody>
          <a:bodyPr anchor="ctr"/>
          <a:lstStyle/>
          <a:p>
            <a:pPr algn="ctr" fontAlgn="auto">
              <a:spcBef>
                <a:spcPts val="0"/>
              </a:spcBef>
              <a:spcAft>
                <a:spcPts val="0"/>
              </a:spcAft>
              <a:defRPr/>
            </a:pPr>
            <a:r>
              <a:rPr lang="ru-RU" dirty="0"/>
              <a:t>Неналоговые доходы</a:t>
            </a:r>
          </a:p>
        </p:txBody>
      </p:sp>
      <p:sp>
        <p:nvSpPr>
          <p:cNvPr id="10" name="Блок-схема: альтернативный процесс 9"/>
          <p:cNvSpPr/>
          <p:nvPr/>
        </p:nvSpPr>
        <p:spPr>
          <a:xfrm>
            <a:off x="6500826" y="3000372"/>
            <a:ext cx="2428892" cy="571504"/>
          </a:xfrm>
          <a:prstGeom prst="flowChartAlternateProcess">
            <a:avLst/>
          </a:prstGeom>
          <a:scene3d>
            <a:camera prst="orthographicFront"/>
            <a:lightRig rig="threePt" dir="t"/>
          </a:scene3d>
          <a:sp3d>
            <a:bevelT/>
          </a:sp3d>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r>
              <a:rPr lang="ru-RU" dirty="0"/>
              <a:t>Безвозмездные поступления</a:t>
            </a:r>
          </a:p>
        </p:txBody>
      </p:sp>
      <p:cxnSp>
        <p:nvCxnSpPr>
          <p:cNvPr id="19" name="Прямая соединительная линия 18"/>
          <p:cNvCxnSpPr/>
          <p:nvPr/>
        </p:nvCxnSpPr>
        <p:spPr>
          <a:xfrm>
            <a:off x="1571625" y="2786063"/>
            <a:ext cx="614362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Прямая соединительная линия 25"/>
          <p:cNvCxnSpPr/>
          <p:nvPr/>
        </p:nvCxnSpPr>
        <p:spPr>
          <a:xfrm rot="5400000">
            <a:off x="7608888" y="2892425"/>
            <a:ext cx="21431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p:nvPr/>
        </p:nvCxnSpPr>
        <p:spPr>
          <a:xfrm rot="5400000">
            <a:off x="4429919" y="2785269"/>
            <a:ext cx="42862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rot="5400000">
            <a:off x="1464469" y="2893219"/>
            <a:ext cx="214312" cy="0"/>
          </a:xfrm>
          <a:prstGeom prst="line">
            <a:avLst/>
          </a:prstGeom>
        </p:spPr>
        <p:style>
          <a:lnRef idx="1">
            <a:schemeClr val="accent1"/>
          </a:lnRef>
          <a:fillRef idx="0">
            <a:schemeClr val="accent1"/>
          </a:fillRef>
          <a:effectRef idx="0">
            <a:schemeClr val="accent1"/>
          </a:effectRef>
          <a:fontRef idx="minor">
            <a:schemeClr val="tx1"/>
          </a:fontRef>
        </p:style>
      </p:cxnSp>
      <p:sp>
        <p:nvSpPr>
          <p:cNvPr id="35" name="Блок-схема: альтернативный процесс 34"/>
          <p:cNvSpPr/>
          <p:nvPr/>
        </p:nvSpPr>
        <p:spPr>
          <a:xfrm>
            <a:off x="8057" y="3501008"/>
            <a:ext cx="2714644" cy="3071834"/>
          </a:xfrm>
          <a:prstGeom prst="flowChartAlternateProcess">
            <a:avLst/>
          </a:prstGeom>
          <a:scene3d>
            <a:camera prst="orthographicFront"/>
            <a:lightRig rig="threePt" dir="t"/>
          </a:scene3d>
          <a:sp3d>
            <a:bevelT/>
          </a:sp3d>
        </p:spPr>
        <p:style>
          <a:lnRef idx="2">
            <a:schemeClr val="accent1">
              <a:shade val="50000"/>
            </a:schemeClr>
          </a:lnRef>
          <a:fillRef idx="1002">
            <a:schemeClr val="lt1"/>
          </a:fillRef>
          <a:effectRef idx="0">
            <a:schemeClr val="accent1"/>
          </a:effectRef>
          <a:fontRef idx="minor">
            <a:schemeClr val="lt1"/>
          </a:fontRef>
        </p:style>
        <p:txBody>
          <a:bodyPr anchor="ctr"/>
          <a:lstStyle/>
          <a:p>
            <a:pPr algn="ctr" fontAlgn="auto">
              <a:spcBef>
                <a:spcPts val="0"/>
              </a:spcBef>
              <a:spcAft>
                <a:spcPts val="0"/>
              </a:spcAft>
              <a:defRPr/>
            </a:pPr>
            <a:r>
              <a:rPr lang="ru-RU" sz="1600" b="1" dirty="0">
                <a:solidFill>
                  <a:schemeClr val="tx1"/>
                </a:solidFill>
                <a:latin typeface="Times New Roman" pitchFamily="18" charset="0"/>
                <a:cs typeface="Times New Roman" pitchFamily="18" charset="0"/>
              </a:rPr>
              <a:t>Поступления от уплаты налогов, установленных Налоговым кодексом Российской Федерации, </a:t>
            </a:r>
            <a:r>
              <a:rPr lang="ru-RU" sz="1600" dirty="0">
                <a:solidFill>
                  <a:schemeClr val="tx2"/>
                </a:solidFill>
                <a:latin typeface="Times New Roman" pitchFamily="18" charset="0"/>
                <a:cs typeface="Times New Roman" pitchFamily="18" charset="0"/>
              </a:rPr>
              <a:t>например:</a:t>
            </a:r>
          </a:p>
          <a:p>
            <a:pPr fontAlgn="auto">
              <a:spcBef>
                <a:spcPts val="0"/>
              </a:spcBef>
              <a:spcAft>
                <a:spcPts val="0"/>
              </a:spcAft>
              <a:defRPr/>
            </a:pPr>
            <a:r>
              <a:rPr lang="ru-RU" sz="1600" dirty="0" smtClean="0">
                <a:solidFill>
                  <a:schemeClr val="tx2"/>
                </a:solidFill>
                <a:latin typeface="Times New Roman" pitchFamily="18" charset="0"/>
                <a:cs typeface="Times New Roman" pitchFamily="18" charset="0"/>
              </a:rPr>
              <a:t>- акцизы</a:t>
            </a:r>
            <a:r>
              <a:rPr lang="ru-RU" sz="1600" dirty="0">
                <a:solidFill>
                  <a:schemeClr val="tx2"/>
                </a:solidFill>
                <a:latin typeface="Times New Roman" pitchFamily="18" charset="0"/>
                <a:cs typeface="Times New Roman" pitchFamily="18" charset="0"/>
              </a:rPr>
              <a:t>;</a:t>
            </a:r>
          </a:p>
          <a:p>
            <a:pPr fontAlgn="auto">
              <a:spcBef>
                <a:spcPts val="0"/>
              </a:spcBef>
              <a:spcAft>
                <a:spcPts val="0"/>
              </a:spcAft>
              <a:buFontTx/>
              <a:buChar char="-"/>
              <a:defRPr/>
            </a:pPr>
            <a:r>
              <a:rPr lang="ru-RU" sz="1600" dirty="0">
                <a:solidFill>
                  <a:schemeClr val="tx2"/>
                </a:solidFill>
                <a:latin typeface="Times New Roman" pitchFamily="18" charset="0"/>
                <a:cs typeface="Times New Roman" pitchFamily="18" charset="0"/>
              </a:rPr>
              <a:t> налог на доходы физических лиц</a:t>
            </a:r>
            <a:r>
              <a:rPr lang="ru-RU" sz="1600" dirty="0" smtClean="0">
                <a:solidFill>
                  <a:schemeClr val="tx2"/>
                </a:solidFill>
                <a:latin typeface="Times New Roman" pitchFamily="18" charset="0"/>
                <a:cs typeface="Times New Roman" pitchFamily="18" charset="0"/>
              </a:rPr>
              <a:t>;</a:t>
            </a:r>
          </a:p>
          <a:p>
            <a:pPr fontAlgn="auto">
              <a:spcBef>
                <a:spcPts val="0"/>
              </a:spcBef>
              <a:spcAft>
                <a:spcPts val="0"/>
              </a:spcAft>
              <a:buFontTx/>
              <a:buChar char="-"/>
              <a:defRPr/>
            </a:pPr>
            <a:r>
              <a:rPr lang="ru-RU" sz="1600" dirty="0">
                <a:solidFill>
                  <a:schemeClr val="tx2"/>
                </a:solidFill>
                <a:latin typeface="Times New Roman" pitchFamily="18" charset="0"/>
                <a:cs typeface="Times New Roman" pitchFamily="18" charset="0"/>
              </a:rPr>
              <a:t> </a:t>
            </a:r>
            <a:r>
              <a:rPr lang="ru-RU" sz="1600" dirty="0" smtClean="0">
                <a:solidFill>
                  <a:schemeClr val="tx2"/>
                </a:solidFill>
                <a:latin typeface="Times New Roman" pitchFamily="18" charset="0"/>
                <a:cs typeface="Times New Roman" pitchFamily="18" charset="0"/>
              </a:rPr>
              <a:t> земельный налог;</a:t>
            </a:r>
          </a:p>
          <a:p>
            <a:pPr fontAlgn="auto">
              <a:spcBef>
                <a:spcPts val="0"/>
              </a:spcBef>
              <a:spcAft>
                <a:spcPts val="0"/>
              </a:spcAft>
              <a:buFontTx/>
              <a:buChar char="-"/>
              <a:defRPr/>
            </a:pPr>
            <a:r>
              <a:rPr lang="ru-RU" sz="1600" dirty="0" smtClean="0">
                <a:solidFill>
                  <a:schemeClr val="tx2"/>
                </a:solidFill>
                <a:latin typeface="Times New Roman" pitchFamily="18" charset="0"/>
                <a:cs typeface="Times New Roman" pitchFamily="18" charset="0"/>
              </a:rPr>
              <a:t>Налог на имущество физических лиц</a:t>
            </a:r>
            <a:endParaRPr lang="ru-RU" sz="1600" dirty="0">
              <a:solidFill>
                <a:schemeClr val="tx2"/>
              </a:solidFill>
              <a:latin typeface="Times New Roman" pitchFamily="18" charset="0"/>
              <a:cs typeface="Times New Roman" pitchFamily="18" charset="0"/>
            </a:endParaRPr>
          </a:p>
          <a:p>
            <a:pPr fontAlgn="auto">
              <a:spcBef>
                <a:spcPts val="0"/>
              </a:spcBef>
              <a:spcAft>
                <a:spcPts val="0"/>
              </a:spcAft>
              <a:buFontTx/>
              <a:buChar char="-"/>
              <a:defRPr/>
            </a:pPr>
            <a:r>
              <a:rPr lang="ru-RU" sz="1600" dirty="0">
                <a:solidFill>
                  <a:schemeClr val="tx2"/>
                </a:solidFill>
                <a:latin typeface="Times New Roman" pitchFamily="18" charset="0"/>
                <a:cs typeface="Times New Roman" pitchFamily="18" charset="0"/>
              </a:rPr>
              <a:t> </a:t>
            </a:r>
            <a:r>
              <a:rPr lang="ru-RU" sz="1600" dirty="0" smtClean="0">
                <a:solidFill>
                  <a:schemeClr val="tx2"/>
                </a:solidFill>
                <a:latin typeface="Times New Roman" pitchFamily="18" charset="0"/>
                <a:cs typeface="Times New Roman" pitchFamily="18" charset="0"/>
              </a:rPr>
              <a:t>ЕСХН и другие</a:t>
            </a:r>
            <a:endParaRPr lang="ru-RU" sz="1600" dirty="0">
              <a:solidFill>
                <a:schemeClr val="tx2"/>
              </a:solidFill>
              <a:latin typeface="Times New Roman" pitchFamily="18" charset="0"/>
              <a:cs typeface="Times New Roman" pitchFamily="18" charset="0"/>
            </a:endParaRPr>
          </a:p>
        </p:txBody>
      </p:sp>
      <p:sp>
        <p:nvSpPr>
          <p:cNvPr id="36" name="Блок-схема: альтернативный процесс 35"/>
          <p:cNvSpPr/>
          <p:nvPr/>
        </p:nvSpPr>
        <p:spPr>
          <a:xfrm>
            <a:off x="3428992" y="3643314"/>
            <a:ext cx="2714644" cy="3071834"/>
          </a:xfrm>
          <a:prstGeom prst="flowChartAlternateProcess">
            <a:avLst/>
          </a:prstGeom>
          <a:scene3d>
            <a:camera prst="orthographicFront"/>
            <a:lightRig rig="threePt" dir="t"/>
          </a:scene3d>
          <a:sp3d>
            <a:bevelT/>
          </a:sp3d>
        </p:spPr>
        <p:style>
          <a:lnRef idx="2">
            <a:schemeClr val="accent1">
              <a:shade val="50000"/>
            </a:schemeClr>
          </a:lnRef>
          <a:fillRef idx="1002">
            <a:schemeClr val="lt1"/>
          </a:fillRef>
          <a:effectRef idx="0">
            <a:schemeClr val="accent1"/>
          </a:effectRef>
          <a:fontRef idx="minor">
            <a:schemeClr val="lt1"/>
          </a:fontRef>
        </p:style>
        <p:txBody>
          <a:bodyPr anchor="ctr"/>
          <a:lstStyle/>
          <a:p>
            <a:pPr algn="ctr" fontAlgn="auto">
              <a:spcBef>
                <a:spcPts val="0"/>
              </a:spcBef>
              <a:spcAft>
                <a:spcPts val="0"/>
              </a:spcAft>
              <a:defRPr/>
            </a:pPr>
            <a:r>
              <a:rPr lang="ru-RU" sz="1400" b="1" dirty="0">
                <a:solidFill>
                  <a:schemeClr val="tx1"/>
                </a:solidFill>
                <a:latin typeface="Times New Roman" pitchFamily="18" charset="0"/>
                <a:cs typeface="Times New Roman" pitchFamily="18" charset="0"/>
              </a:rPr>
              <a:t>Поступления от уплаты других пошлин и сборов, установленных законодательством, а также штрафов за нарушение законодательства, </a:t>
            </a:r>
            <a:r>
              <a:rPr lang="ru-RU" sz="1400" dirty="0">
                <a:solidFill>
                  <a:schemeClr val="tx2"/>
                </a:solidFill>
                <a:latin typeface="Times New Roman" pitchFamily="18" charset="0"/>
                <a:cs typeface="Times New Roman" pitchFamily="18" charset="0"/>
              </a:rPr>
              <a:t>например:</a:t>
            </a:r>
          </a:p>
          <a:p>
            <a:pPr fontAlgn="auto">
              <a:spcBef>
                <a:spcPts val="0"/>
              </a:spcBef>
              <a:spcAft>
                <a:spcPts val="0"/>
              </a:spcAft>
              <a:buFontTx/>
              <a:buChar char="-"/>
              <a:defRPr/>
            </a:pPr>
            <a:r>
              <a:rPr lang="ru-RU" sz="1400" dirty="0">
                <a:solidFill>
                  <a:schemeClr val="tx2"/>
                </a:solidFill>
                <a:latin typeface="Times New Roman" pitchFamily="18" charset="0"/>
                <a:cs typeface="Times New Roman" pitchFamily="18" charset="0"/>
              </a:rPr>
              <a:t>доходы от использования муниципального имущества и земли;</a:t>
            </a:r>
          </a:p>
          <a:p>
            <a:pPr fontAlgn="auto">
              <a:spcBef>
                <a:spcPts val="0"/>
              </a:spcBef>
              <a:spcAft>
                <a:spcPts val="0"/>
              </a:spcAft>
              <a:buFontTx/>
              <a:buChar char="-"/>
              <a:defRPr/>
            </a:pPr>
            <a:r>
              <a:rPr lang="ru-RU" sz="1400" dirty="0">
                <a:solidFill>
                  <a:schemeClr val="tx2"/>
                </a:solidFill>
                <a:latin typeface="Times New Roman" pitchFamily="18" charset="0"/>
                <a:cs typeface="Times New Roman" pitchFamily="18" charset="0"/>
              </a:rPr>
              <a:t> штрафные санкции;</a:t>
            </a:r>
          </a:p>
          <a:p>
            <a:pPr fontAlgn="auto">
              <a:spcBef>
                <a:spcPts val="0"/>
              </a:spcBef>
              <a:spcAft>
                <a:spcPts val="0"/>
              </a:spcAft>
              <a:buFontTx/>
              <a:buChar char="-"/>
              <a:defRPr/>
            </a:pPr>
            <a:r>
              <a:rPr lang="ru-RU" sz="1400" dirty="0">
                <a:solidFill>
                  <a:schemeClr val="tx2"/>
                </a:solidFill>
                <a:latin typeface="Times New Roman" pitchFamily="18" charset="0"/>
                <a:cs typeface="Times New Roman" pitchFamily="18" charset="0"/>
              </a:rPr>
              <a:t> другие. </a:t>
            </a:r>
          </a:p>
        </p:txBody>
      </p:sp>
      <p:sp>
        <p:nvSpPr>
          <p:cNvPr id="37" name="Блок-схема: альтернативный процесс 36"/>
          <p:cNvSpPr/>
          <p:nvPr/>
        </p:nvSpPr>
        <p:spPr>
          <a:xfrm>
            <a:off x="6500826" y="3643314"/>
            <a:ext cx="2428892" cy="3071834"/>
          </a:xfrm>
          <a:prstGeom prst="flowChartAlternateProcess">
            <a:avLst/>
          </a:prstGeom>
          <a:scene3d>
            <a:camera prst="orthographicFront"/>
            <a:lightRig rig="threePt" dir="t"/>
          </a:scene3d>
          <a:sp3d>
            <a:bevelT/>
          </a:sp3d>
        </p:spPr>
        <p:style>
          <a:lnRef idx="2">
            <a:schemeClr val="accent1">
              <a:shade val="50000"/>
            </a:schemeClr>
          </a:lnRef>
          <a:fillRef idx="1002">
            <a:schemeClr val="lt1"/>
          </a:fillRef>
          <a:effectRef idx="0">
            <a:schemeClr val="accent1"/>
          </a:effectRef>
          <a:fontRef idx="minor">
            <a:schemeClr val="lt1"/>
          </a:fontRef>
        </p:style>
        <p:txBody>
          <a:bodyPr anchor="ctr"/>
          <a:lstStyle/>
          <a:p>
            <a:pPr algn="ctr" fontAlgn="auto">
              <a:spcBef>
                <a:spcPts val="0"/>
              </a:spcBef>
              <a:spcAft>
                <a:spcPts val="0"/>
              </a:spcAft>
              <a:defRPr/>
            </a:pPr>
            <a:r>
              <a:rPr lang="ru-RU" sz="1600" b="1" dirty="0">
                <a:solidFill>
                  <a:schemeClr val="tx1"/>
                </a:solidFill>
                <a:latin typeface="Times New Roman" pitchFamily="18" charset="0"/>
                <a:cs typeface="Times New Roman" pitchFamily="18" charset="0"/>
              </a:rPr>
              <a:t>Поступления от других бюджетов бюджетной системы (межбюджетные трансферты), организаций, граждан (кроме налоговых и неналоговых доходов). </a:t>
            </a:r>
            <a:endParaRPr lang="ru-RU"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Содержимое 2"/>
          <p:cNvSpPr>
            <a:spLocks noGrp="1"/>
          </p:cNvSpPr>
          <p:nvPr>
            <p:ph idx="1"/>
          </p:nvPr>
        </p:nvSpPr>
        <p:spPr>
          <a:xfrm>
            <a:off x="0" y="1000125"/>
            <a:ext cx="9144000" cy="5857875"/>
          </a:xfrm>
        </p:spPr>
        <p:txBody>
          <a:bodyPr/>
          <a:lstStyle/>
          <a:p>
            <a:pPr algn="just" eaLnBrk="1" hangingPunct="1">
              <a:buFont typeface="Wingdings 2" pitchFamily="18" charset="2"/>
              <a:buNone/>
            </a:pPr>
            <a:r>
              <a:rPr lang="ru-RU" altLang="ru-RU" smtClean="0"/>
              <a:t>    </a:t>
            </a:r>
            <a:r>
              <a:rPr lang="ru-RU" altLang="ru-RU" b="1" smtClean="0"/>
              <a:t>Налог - </a:t>
            </a:r>
            <a:r>
              <a:rPr lang="ru-RU" altLang="ru-RU" sz="1600" b="1" smtClean="0"/>
              <a:t>обязательный, индивидуально безвозмездный платеж, взимаемый с организаций и физических лиц в форме отчуждения принадлежащих им на праве собственности, хозяйственного ведения или оперативного управления денежных средств в целях финансового обеспечения деятельности государства и (или) муниципальных образований.</a:t>
            </a:r>
          </a:p>
          <a:p>
            <a:pPr algn="just" eaLnBrk="1" hangingPunct="1">
              <a:buFont typeface="Wingdings 2" pitchFamily="18" charset="2"/>
              <a:buNone/>
            </a:pPr>
            <a:endParaRPr lang="ru-RU" altLang="ru-RU" sz="1600" b="1" smtClean="0"/>
          </a:p>
          <a:p>
            <a:pPr algn="just" eaLnBrk="1" hangingPunct="1">
              <a:buFont typeface="Wingdings 2" pitchFamily="18" charset="2"/>
              <a:buNone/>
            </a:pPr>
            <a:endParaRPr lang="ru-RU" altLang="ru-RU" sz="1600" b="1" smtClean="0"/>
          </a:p>
          <a:p>
            <a:pPr algn="just" eaLnBrk="1" hangingPunct="1">
              <a:buFont typeface="Wingdings 2" pitchFamily="18" charset="2"/>
              <a:buNone/>
            </a:pPr>
            <a:endParaRPr lang="ru-RU" altLang="ru-RU" sz="1600" b="1" smtClean="0"/>
          </a:p>
          <a:p>
            <a:pPr algn="ctr" eaLnBrk="1" hangingPunct="1">
              <a:buFont typeface="Wingdings 2" pitchFamily="18" charset="2"/>
              <a:buNone/>
            </a:pPr>
            <a:r>
              <a:rPr lang="ru-RU" altLang="ru-RU" sz="1800" b="1" smtClean="0">
                <a:solidFill>
                  <a:srgbClr val="FF0000"/>
                </a:solidFill>
                <a:latin typeface="Times New Roman" pitchFamily="18" charset="0"/>
                <a:cs typeface="Times New Roman" pitchFamily="18" charset="0"/>
              </a:rPr>
              <a:t>УСТАНОВЛЕНЫ НАЛОГОВЫМ КОДЕКСОМ РОССИЙСКОЙ ФЕДЕРАЦИИ</a:t>
            </a:r>
          </a:p>
          <a:p>
            <a:pPr algn="just" eaLnBrk="1" hangingPunct="1">
              <a:buFont typeface="Wingdings 2" pitchFamily="18" charset="2"/>
              <a:buNone/>
            </a:pPr>
            <a:endParaRPr lang="ru-RU" altLang="ru-RU" sz="1600" b="1" smtClean="0"/>
          </a:p>
        </p:txBody>
      </p:sp>
      <p:sp>
        <p:nvSpPr>
          <p:cNvPr id="22530" name="Заголовок 1"/>
          <p:cNvSpPr>
            <a:spLocks noGrp="1"/>
          </p:cNvSpPr>
          <p:nvPr>
            <p:ph type="title"/>
          </p:nvPr>
        </p:nvSpPr>
        <p:spPr>
          <a:xfrm>
            <a:off x="914400" y="274638"/>
            <a:ext cx="7772400" cy="725487"/>
          </a:xfrm>
        </p:spPr>
        <p:txBody>
          <a:bodyPr>
            <a:normAutofit/>
          </a:bodyPr>
          <a:lstStyle/>
          <a:p>
            <a:pPr algn="ctr" eaLnBrk="1" hangingPunct="1"/>
            <a:r>
              <a:rPr lang="ru-RU" altLang="ru-RU" sz="2400" b="1" smtClean="0">
                <a:latin typeface="Times New Roman" pitchFamily="18" charset="0"/>
                <a:cs typeface="Times New Roman" pitchFamily="18" charset="0"/>
              </a:rPr>
              <a:t>Федеральные, региональные и местные налоги</a:t>
            </a:r>
          </a:p>
        </p:txBody>
      </p:sp>
      <p:sp>
        <p:nvSpPr>
          <p:cNvPr id="5" name="Прямоугольник 4"/>
          <p:cNvSpPr/>
          <p:nvPr/>
        </p:nvSpPr>
        <p:spPr>
          <a:xfrm>
            <a:off x="3214678" y="2428868"/>
            <a:ext cx="2857520" cy="428628"/>
          </a:xfrm>
          <a:prstGeom prst="rec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t>Виды налогов</a:t>
            </a:r>
          </a:p>
        </p:txBody>
      </p:sp>
      <p:sp>
        <p:nvSpPr>
          <p:cNvPr id="6" name="Блок-схема: процесс 5"/>
          <p:cNvSpPr/>
          <p:nvPr/>
        </p:nvSpPr>
        <p:spPr>
          <a:xfrm>
            <a:off x="428596" y="2857496"/>
            <a:ext cx="2000264" cy="357190"/>
          </a:xfrm>
          <a:prstGeom prst="flowChartProcess">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a:t>Федеральные</a:t>
            </a:r>
          </a:p>
        </p:txBody>
      </p:sp>
      <p:sp>
        <p:nvSpPr>
          <p:cNvPr id="7" name="Блок-схема: процесс 6"/>
          <p:cNvSpPr/>
          <p:nvPr/>
        </p:nvSpPr>
        <p:spPr>
          <a:xfrm>
            <a:off x="3714744" y="3071810"/>
            <a:ext cx="2071702" cy="357190"/>
          </a:xfrm>
          <a:prstGeom prst="flowChartProcess">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a:t>Региональные</a:t>
            </a:r>
          </a:p>
        </p:txBody>
      </p:sp>
      <p:sp>
        <p:nvSpPr>
          <p:cNvPr id="8" name="Блок-схема: процесс 7"/>
          <p:cNvSpPr/>
          <p:nvPr/>
        </p:nvSpPr>
        <p:spPr>
          <a:xfrm>
            <a:off x="6858016" y="2857496"/>
            <a:ext cx="2071702" cy="357190"/>
          </a:xfrm>
          <a:prstGeom prst="flowChartProcess">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t>Местные</a:t>
            </a:r>
          </a:p>
        </p:txBody>
      </p:sp>
      <p:cxnSp>
        <p:nvCxnSpPr>
          <p:cNvPr id="11" name="Прямая со стрелкой 10"/>
          <p:cNvCxnSpPr>
            <a:stCxn id="0" idx="1"/>
          </p:cNvCxnSpPr>
          <p:nvPr/>
        </p:nvCxnSpPr>
        <p:spPr>
          <a:xfrm rot="10800000" flipV="1">
            <a:off x="2428875" y="2638425"/>
            <a:ext cx="785813" cy="219075"/>
          </a:xfrm>
          <a:prstGeom prst="straightConnector1">
            <a:avLst/>
          </a:prstGeom>
          <a:ln>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p:nvPr/>
        </p:nvCxnSpPr>
        <p:spPr>
          <a:xfrm rot="5400000">
            <a:off x="4608512" y="2963863"/>
            <a:ext cx="21431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a:stCxn id="0" idx="3"/>
          </p:cNvCxnSpPr>
          <p:nvPr/>
        </p:nvCxnSpPr>
        <p:spPr>
          <a:xfrm>
            <a:off x="6072188" y="2643188"/>
            <a:ext cx="785812" cy="214312"/>
          </a:xfrm>
          <a:prstGeom prst="straightConnector1">
            <a:avLst/>
          </a:prstGeom>
          <a:ln cap="sq" cmpd="sng">
            <a:solidFill>
              <a:srgbClr val="002060">
                <a:alpha val="81000"/>
              </a:srgbClr>
            </a:solidFill>
            <a:tailEnd type="arrow" w="lg" len="lg"/>
          </a:ln>
        </p:spPr>
        <p:style>
          <a:lnRef idx="1">
            <a:schemeClr val="accent1"/>
          </a:lnRef>
          <a:fillRef idx="0">
            <a:schemeClr val="accent1"/>
          </a:fillRef>
          <a:effectRef idx="0">
            <a:schemeClr val="accent1"/>
          </a:effectRef>
          <a:fontRef idx="minor">
            <a:schemeClr val="tx1"/>
          </a:fontRef>
        </p:style>
      </p:cxnSp>
      <p:sp>
        <p:nvSpPr>
          <p:cNvPr id="26" name="Скругленный прямоугольник 25"/>
          <p:cNvSpPr/>
          <p:nvPr/>
        </p:nvSpPr>
        <p:spPr>
          <a:xfrm>
            <a:off x="214313" y="4000500"/>
            <a:ext cx="2857500" cy="2714625"/>
          </a:xfrm>
          <a:prstGeom prst="round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600" dirty="0">
                <a:solidFill>
                  <a:schemeClr val="tx1"/>
                </a:solidFill>
              </a:rPr>
              <a:t>и обязательные к уплате на всей территории Российской Федерации, </a:t>
            </a:r>
          </a:p>
          <a:p>
            <a:pPr algn="ctr" fontAlgn="auto">
              <a:spcBef>
                <a:spcPts val="0"/>
              </a:spcBef>
              <a:spcAft>
                <a:spcPts val="0"/>
              </a:spcAft>
              <a:defRPr/>
            </a:pPr>
            <a:r>
              <a:rPr lang="ru-RU" sz="1600" dirty="0">
                <a:solidFill>
                  <a:schemeClr val="tx1"/>
                </a:solidFill>
              </a:rPr>
              <a:t>например: </a:t>
            </a:r>
          </a:p>
          <a:p>
            <a:pPr algn="just" fontAlgn="auto">
              <a:spcBef>
                <a:spcPts val="0"/>
              </a:spcBef>
              <a:spcAft>
                <a:spcPts val="0"/>
              </a:spcAft>
              <a:buFont typeface="Wingdings" pitchFamily="2" charset="2"/>
              <a:buChar char="ü"/>
              <a:defRPr/>
            </a:pPr>
            <a:r>
              <a:rPr lang="ru-RU" sz="1600" dirty="0">
                <a:solidFill>
                  <a:schemeClr val="tx1"/>
                </a:solidFill>
              </a:rPr>
              <a:t> </a:t>
            </a:r>
            <a:r>
              <a:rPr lang="ru-RU" sz="1600" b="1" dirty="0">
                <a:solidFill>
                  <a:schemeClr val="tx1"/>
                </a:solidFill>
              </a:rPr>
              <a:t>Налог на прибыль организаций;</a:t>
            </a:r>
          </a:p>
          <a:p>
            <a:pPr algn="just" fontAlgn="auto">
              <a:spcBef>
                <a:spcPts val="0"/>
              </a:spcBef>
              <a:spcAft>
                <a:spcPts val="0"/>
              </a:spcAft>
              <a:buFont typeface="Wingdings" pitchFamily="2" charset="2"/>
              <a:buChar char="ü"/>
              <a:defRPr/>
            </a:pPr>
            <a:r>
              <a:rPr lang="ru-RU" sz="1600" b="1" dirty="0">
                <a:solidFill>
                  <a:schemeClr val="tx1"/>
                </a:solidFill>
              </a:rPr>
              <a:t> Налог на доходы физических лиц;</a:t>
            </a:r>
          </a:p>
          <a:p>
            <a:pPr algn="just" fontAlgn="auto">
              <a:spcBef>
                <a:spcPts val="0"/>
              </a:spcBef>
              <a:spcAft>
                <a:spcPts val="0"/>
              </a:spcAft>
              <a:buFont typeface="Wingdings" pitchFamily="2" charset="2"/>
              <a:buChar char="ü"/>
              <a:defRPr/>
            </a:pPr>
            <a:r>
              <a:rPr lang="ru-RU" sz="1600" b="1" dirty="0">
                <a:solidFill>
                  <a:schemeClr val="tx1"/>
                </a:solidFill>
              </a:rPr>
              <a:t> Акцизы.</a:t>
            </a:r>
          </a:p>
        </p:txBody>
      </p:sp>
      <p:sp>
        <p:nvSpPr>
          <p:cNvPr id="27" name="Блок-схема: альтернативный процесс 26"/>
          <p:cNvSpPr/>
          <p:nvPr/>
        </p:nvSpPr>
        <p:spPr>
          <a:xfrm>
            <a:off x="3286125" y="4000500"/>
            <a:ext cx="2786063" cy="2714625"/>
          </a:xfrm>
          <a:prstGeom prst="flowChartAlternate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600" dirty="0">
              <a:solidFill>
                <a:schemeClr val="tx1"/>
              </a:solidFill>
            </a:endParaRPr>
          </a:p>
          <a:p>
            <a:pPr algn="ctr" fontAlgn="auto">
              <a:spcBef>
                <a:spcPts val="0"/>
              </a:spcBef>
              <a:spcAft>
                <a:spcPts val="0"/>
              </a:spcAft>
              <a:defRPr/>
            </a:pPr>
            <a:endParaRPr lang="ru-RU" sz="1600" dirty="0">
              <a:solidFill>
                <a:schemeClr val="tx1"/>
              </a:solidFill>
            </a:endParaRPr>
          </a:p>
          <a:p>
            <a:pPr algn="ctr" fontAlgn="auto">
              <a:spcBef>
                <a:spcPts val="0"/>
              </a:spcBef>
              <a:spcAft>
                <a:spcPts val="0"/>
              </a:spcAft>
              <a:defRPr/>
            </a:pPr>
            <a:endParaRPr lang="ru-RU" sz="1600" dirty="0">
              <a:solidFill>
                <a:schemeClr val="tx1"/>
              </a:solidFill>
            </a:endParaRPr>
          </a:p>
          <a:p>
            <a:pPr algn="ctr" fontAlgn="auto">
              <a:spcBef>
                <a:spcPts val="0"/>
              </a:spcBef>
              <a:spcAft>
                <a:spcPts val="0"/>
              </a:spcAft>
              <a:defRPr/>
            </a:pPr>
            <a:r>
              <a:rPr lang="ru-RU" sz="1600" dirty="0">
                <a:solidFill>
                  <a:schemeClr val="tx1"/>
                </a:solidFill>
              </a:rPr>
              <a:t>и законами субъектов Российской Федерации и обязательны к уплате на соответствующих территориях субъектов РФ , например:</a:t>
            </a:r>
          </a:p>
          <a:p>
            <a:pPr algn="ctr" fontAlgn="auto">
              <a:spcBef>
                <a:spcPts val="0"/>
              </a:spcBef>
              <a:spcAft>
                <a:spcPts val="0"/>
              </a:spcAft>
              <a:buFont typeface="Wingdings" pitchFamily="2" charset="2"/>
              <a:buChar char="ü"/>
              <a:defRPr/>
            </a:pPr>
            <a:r>
              <a:rPr lang="ru-RU" sz="1600" b="1" dirty="0">
                <a:solidFill>
                  <a:schemeClr val="tx1"/>
                </a:solidFill>
              </a:rPr>
              <a:t>Налог на имущество организаций;</a:t>
            </a:r>
          </a:p>
          <a:p>
            <a:pPr algn="ctr" fontAlgn="auto">
              <a:spcBef>
                <a:spcPts val="0"/>
              </a:spcBef>
              <a:spcAft>
                <a:spcPts val="0"/>
              </a:spcAft>
              <a:buFont typeface="Wingdings" pitchFamily="2" charset="2"/>
              <a:buChar char="ü"/>
              <a:defRPr/>
            </a:pPr>
            <a:r>
              <a:rPr lang="ru-RU" sz="1600" b="1" dirty="0">
                <a:solidFill>
                  <a:schemeClr val="tx1"/>
                </a:solidFill>
              </a:rPr>
              <a:t>Транспортный налог.</a:t>
            </a:r>
          </a:p>
          <a:p>
            <a:pPr algn="ctr" fontAlgn="auto">
              <a:spcBef>
                <a:spcPts val="0"/>
              </a:spcBef>
              <a:spcAft>
                <a:spcPts val="0"/>
              </a:spcAft>
              <a:buFont typeface="Wingdings" pitchFamily="2" charset="2"/>
              <a:buChar char="ü"/>
              <a:defRPr/>
            </a:pPr>
            <a:endParaRPr lang="ru-RU" sz="1600" dirty="0">
              <a:solidFill>
                <a:schemeClr val="tx1"/>
              </a:solidFill>
            </a:endParaRPr>
          </a:p>
          <a:p>
            <a:pPr algn="ctr" fontAlgn="auto">
              <a:spcBef>
                <a:spcPts val="0"/>
              </a:spcBef>
              <a:spcAft>
                <a:spcPts val="0"/>
              </a:spcAft>
              <a:buFont typeface="Wingdings" pitchFamily="2" charset="2"/>
              <a:buChar char="ü"/>
              <a:defRPr/>
            </a:pPr>
            <a:endParaRPr lang="ru-RU" sz="1600" b="1" dirty="0">
              <a:solidFill>
                <a:schemeClr val="tx1"/>
              </a:solidFill>
            </a:endParaRPr>
          </a:p>
          <a:p>
            <a:pPr algn="ctr" fontAlgn="auto">
              <a:spcBef>
                <a:spcPts val="0"/>
              </a:spcBef>
              <a:spcAft>
                <a:spcPts val="0"/>
              </a:spcAft>
              <a:defRPr/>
            </a:pPr>
            <a:endParaRPr lang="ru-RU" sz="1600" b="1" dirty="0">
              <a:solidFill>
                <a:schemeClr val="tx1"/>
              </a:solidFill>
            </a:endParaRPr>
          </a:p>
        </p:txBody>
      </p:sp>
      <p:sp>
        <p:nvSpPr>
          <p:cNvPr id="28" name="Блок-схема: альтернативный процесс 27"/>
          <p:cNvSpPr/>
          <p:nvPr/>
        </p:nvSpPr>
        <p:spPr>
          <a:xfrm>
            <a:off x="6286500" y="4000500"/>
            <a:ext cx="2714625" cy="2714625"/>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400" dirty="0">
                <a:solidFill>
                  <a:schemeClr val="tx1"/>
                </a:solidFill>
              </a:rPr>
              <a:t>и нормативными актами представительных органов муниципальных образований и обязательны к уплате на территориях соответствующих муниципальных образований, например:</a:t>
            </a:r>
          </a:p>
          <a:p>
            <a:pPr algn="ctr" fontAlgn="auto">
              <a:spcBef>
                <a:spcPts val="0"/>
              </a:spcBef>
              <a:spcAft>
                <a:spcPts val="0"/>
              </a:spcAft>
              <a:buFont typeface="Wingdings" pitchFamily="2" charset="2"/>
              <a:buChar char="ü"/>
              <a:defRPr/>
            </a:pPr>
            <a:r>
              <a:rPr lang="ru-RU" sz="1600" b="1" dirty="0">
                <a:solidFill>
                  <a:schemeClr val="tx1"/>
                </a:solidFill>
              </a:rPr>
              <a:t>Земельный налог;</a:t>
            </a:r>
          </a:p>
          <a:p>
            <a:pPr algn="ctr" fontAlgn="auto">
              <a:spcBef>
                <a:spcPts val="0"/>
              </a:spcBef>
              <a:spcAft>
                <a:spcPts val="0"/>
              </a:spcAft>
              <a:buFont typeface="Wingdings" pitchFamily="2" charset="2"/>
              <a:buChar char="ü"/>
              <a:defRPr/>
            </a:pPr>
            <a:r>
              <a:rPr lang="ru-RU" sz="1600" b="1" dirty="0">
                <a:solidFill>
                  <a:schemeClr val="tx1"/>
                </a:solidFill>
              </a:rPr>
              <a:t>Налог на имущество физических лиц</a:t>
            </a:r>
            <a:r>
              <a:rPr lang="ru-RU" sz="1400" b="1" dirty="0">
                <a:solidFill>
                  <a:schemeClr val="tx1"/>
                </a:solidFill>
              </a:rPr>
              <a:t>.</a:t>
            </a:r>
          </a:p>
        </p:txBody>
      </p:sp>
      <p:sp>
        <p:nvSpPr>
          <p:cNvPr id="29" name="Стрелка вниз 28"/>
          <p:cNvSpPr/>
          <p:nvPr/>
        </p:nvSpPr>
        <p:spPr>
          <a:xfrm>
            <a:off x="1285875" y="3714750"/>
            <a:ext cx="642938" cy="21431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30" name="Стрелка вниз 29"/>
          <p:cNvSpPr/>
          <p:nvPr/>
        </p:nvSpPr>
        <p:spPr>
          <a:xfrm>
            <a:off x="4357688" y="3714750"/>
            <a:ext cx="571500" cy="21431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31" name="Стрелка вниз 30"/>
          <p:cNvSpPr/>
          <p:nvPr/>
        </p:nvSpPr>
        <p:spPr>
          <a:xfrm>
            <a:off x="7286625" y="3714750"/>
            <a:ext cx="428625" cy="21431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5070</TotalTime>
  <Words>2659</Words>
  <Application>Microsoft Office PowerPoint</Application>
  <PresentationFormat>Экран (4:3)</PresentationFormat>
  <Paragraphs>777</Paragraphs>
  <Slides>27</Slides>
  <Notes>8</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Волна</vt:lpstr>
      <vt:lpstr>БЮДЖЕТ ДЛЯ ГРАЖДАН  НА ПРОЕКТ БЮДЖЕТА НОВОДЕРЕВЯНКОВСКОГО СЕЛЬСКОГО ПОСЕЛЕНИЯ КАНЕВСКОГО РАЙОНА  НА 2023 ГОД</vt:lpstr>
      <vt:lpstr>Публичные слушания</vt:lpstr>
      <vt:lpstr>Что такое «Бюджет для граждан»?</vt:lpstr>
      <vt:lpstr>Презентация PowerPoint</vt:lpstr>
      <vt:lpstr>Бюджетная система Российской Федерации</vt:lpstr>
      <vt:lpstr>На чем основано составление проекта бюджета Новодеревянковского сельского поселения Каневского района</vt:lpstr>
      <vt:lpstr>Бюджетный процесс – ежегодное формирование и исполнение бюджета</vt:lpstr>
      <vt:lpstr>Доходы бюджета</vt:lpstr>
      <vt:lpstr>Федеральные, региональные и местные налоги</vt:lpstr>
      <vt:lpstr>   </vt:lpstr>
      <vt:lpstr>Доходы формирующие муниципальный дорожный фонд, тыс.рублей</vt:lpstr>
      <vt:lpstr>Межбюджетные трансферты – основной вид безвозмездных перечислений</vt:lpstr>
      <vt:lpstr>Расходы бюджета</vt:lpstr>
      <vt:lpstr>Дефицит и профицит</vt:lpstr>
      <vt:lpstr>Основные показатели социально-экономического развития поселения на 2023-2025 годы </vt:lpstr>
      <vt:lpstr>Основные задачи и приоритетные направления бюджетной политики Новодеревянковского сельского поселения Каневского района на 2022 год</vt:lpstr>
      <vt:lpstr>Основные характеристики проекта бюджета Новодеревянковского сельского поселения Каневского района Проект Решения Совета «О бюджете Новодеревянковского сельского поселения Каневского района на 2023 год»</vt:lpstr>
      <vt:lpstr>Проект бюджета поселения по налоговым и неналоговым доходам на  2023год</vt:lpstr>
      <vt:lpstr>  Безвозмездные поступления</vt:lpstr>
      <vt:lpstr>Динамика расходов бюджета  Новодеревянковского сельского поселения Каневского района</vt:lpstr>
      <vt:lpstr>Расходы бюджета поселения, осуществляемые  в рамках муниципальных программ Новодеревянковского сельского поселения Каневского района </vt:lpstr>
      <vt:lpstr>Расходы бюджета по муниципальным программам на 2023 года</vt:lpstr>
      <vt:lpstr>Презентация PowerPoint</vt:lpstr>
      <vt:lpstr>Непрограммные расходы</vt:lpstr>
      <vt:lpstr>Источники внутреннего финансирования дефицита бюджета поселения</vt:lpstr>
      <vt:lpstr>Муниципальный долг Новодеревянковского сельского поселения Каневского района</vt:lpstr>
      <vt:lpstr>Обратная связь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БЮДЖЕТ ДЛЯ ГРАЖДАН</dc:title>
  <dc:creator>Фин</dc:creator>
  <cp:lastModifiedBy>Пользователь</cp:lastModifiedBy>
  <cp:revision>470</cp:revision>
  <cp:lastPrinted>2016-11-10T14:42:09Z</cp:lastPrinted>
  <dcterms:created xsi:type="dcterms:W3CDTF">2013-11-19T11:05:07Z</dcterms:created>
  <dcterms:modified xsi:type="dcterms:W3CDTF">2022-11-21T07:30:48Z</dcterms:modified>
</cp:coreProperties>
</file>