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26"/>
  </p:notesMasterIdLst>
  <p:handoutMasterIdLst>
    <p:handoutMasterId r:id="rId27"/>
  </p:handoutMasterIdLst>
  <p:sldIdLst>
    <p:sldId id="464" r:id="rId2"/>
    <p:sldId id="539" r:id="rId3"/>
    <p:sldId id="544" r:id="rId4"/>
    <p:sldId id="496" r:id="rId5"/>
    <p:sldId id="482" r:id="rId6"/>
    <p:sldId id="533" r:id="rId7"/>
    <p:sldId id="512" r:id="rId8"/>
    <p:sldId id="545" r:id="rId9"/>
    <p:sldId id="562" r:id="rId10"/>
    <p:sldId id="576" r:id="rId11"/>
    <p:sldId id="566" r:id="rId12"/>
    <p:sldId id="569" r:id="rId13"/>
    <p:sldId id="521" r:id="rId14"/>
    <p:sldId id="559" r:id="rId15"/>
    <p:sldId id="570" r:id="rId16"/>
    <p:sldId id="538" r:id="rId17"/>
    <p:sldId id="555" r:id="rId18"/>
    <p:sldId id="575" r:id="rId19"/>
    <p:sldId id="573" r:id="rId20"/>
    <p:sldId id="574" r:id="rId21"/>
    <p:sldId id="541" r:id="rId22"/>
    <p:sldId id="577" r:id="rId23"/>
    <p:sldId id="578" r:id="rId24"/>
    <p:sldId id="579" r:id="rId25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69" autoAdjust="0"/>
  </p:normalViewPr>
  <p:slideViewPr>
    <p:cSldViewPr>
      <p:cViewPr>
        <p:scale>
          <a:sx n="78" d="100"/>
          <a:sy n="78" d="100"/>
        </p:scale>
        <p:origin x="-2290" y="-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8690304"/>
        <c:axId val="162232192"/>
      </c:barChart>
      <c:catAx>
        <c:axId val="15869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62232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232192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158690304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871584699453555"/>
          <c:y val="0.19000836120401338"/>
          <c:w val="0.51584699453551963"/>
          <c:h val="0.7892976588628766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525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b="1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solidFill>
            <a:schemeClr val="bg2"/>
          </a:solidFill>
          <a:effectLst>
            <a:reflection blurRad="12700" stA="28000" endPos="45000" dist="1000" dir="5400000" sy="-100000" algn="bl" rotWithShape="0"/>
          </a:effectLst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220377904508681E-2"/>
          <c:y val="0"/>
          <c:w val="0.71140791338914799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69174311926605503"/>
          <c:y val="2.8985507246376812E-2"/>
          <c:w val="0.29174311926605506"/>
          <c:h val="0.96739130434782605"/>
        </c:manualLayout>
      </c:layout>
      <c:overlay val="0"/>
      <c:txPr>
        <a:bodyPr/>
        <a:lstStyle/>
        <a:p>
          <a:pPr>
            <a:defRPr sz="1182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7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7890650992569744E-2"/>
          <c:w val="1"/>
          <c:h val="0.7538461538461538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2">
          <a:noFill/>
        </a:ln>
      </c:spPr>
    </c:plotArea>
    <c:plotVisOnly val="1"/>
    <c:dispBlanksAs val="zero"/>
    <c:showDLblsOverMax val="0"/>
  </c:chart>
  <c:txPr>
    <a:bodyPr/>
    <a:lstStyle/>
    <a:p>
      <a:pPr>
        <a:defRPr sz="1688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783636739285145E-3"/>
          <c:y val="4.8419689347649576E-3"/>
          <c:w val="0.66224581621175183"/>
          <c:h val="0.541393035516796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B61C5E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16CA-4446-AAB9-27915E44515E}"/>
              </c:ext>
            </c:extLst>
          </c:dPt>
          <c:dPt>
            <c:idx val="1"/>
            <c:bubble3D val="0"/>
            <c:spPr>
              <a:solidFill>
                <a:srgbClr val="F8767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6CA-4446-AAB9-27915E44515E}"/>
              </c:ext>
            </c:extLst>
          </c:dPt>
          <c:dPt>
            <c:idx val="2"/>
            <c:bubble3D val="0"/>
            <c:spPr>
              <a:solidFill>
                <a:srgbClr val="CA6CB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6CA-4446-AAB9-27915E44515E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6CA-4446-AAB9-27915E445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768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</c:strCache>
            </c:strRef>
          </c:tx>
          <c:spPr>
            <a:solidFill>
              <a:srgbClr val="FF6699"/>
            </a:solidFill>
            <a:ln>
              <a:solidFill>
                <a:srgbClr val="99FF33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3D2-4A04-8BC2-8BF13BA09450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D2-4A04-8BC2-8BF13BA09450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3D2-4A04-8BC2-8BF13BA09450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3D2-4A04-8BC2-8BF13BA09450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3D2-4A04-8BC2-8BF13BA09450}"/>
              </c:ext>
            </c:extLst>
          </c:dPt>
          <c:cat>
            <c:numRef>
              <c:f>Лист1!$A$2:$A$6</c:f>
              <c:numCache>
                <c:formatCode>General</c:formatCode>
                <c:ptCount val="5"/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3D2-4A04-8BC2-8BF13BA09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8665216"/>
        <c:axId val="98666752"/>
        <c:axId val="0"/>
      </c:bar3DChart>
      <c:catAx>
        <c:axId val="98665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8666752"/>
        <c:crosses val="autoZero"/>
        <c:auto val="1"/>
        <c:lblAlgn val="ctr"/>
        <c:lblOffset val="100"/>
        <c:noMultiLvlLbl val="0"/>
      </c:catAx>
      <c:valAx>
        <c:axId val="986667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86652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797"/>
      </a:pPr>
      <a:endParaRPr lang="ru-RU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2171640" cy="32331660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2171640" cy="2142744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0.26474</cdr:x>
      <cdr:y>0.24123</cdr:y>
    </cdr:from>
    <cdr:to>
      <cdr:x>0.58384</cdr:x>
      <cdr:y>0.37086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152128" y="1296045"/>
          <a:ext cx="1391121" cy="6907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6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546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9317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448CF4-654F-4D79-AEBD-BA996FC0013F}" type="slidenum">
              <a:rPr lang="ru-RU" altLang="ru-RU"/>
              <a:pPr>
                <a:spcBef>
                  <a:spcPct val="0"/>
                </a:spcBef>
              </a:pPr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141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8A18-3EFD-41E6-8B23-0680C1E645AD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3384-BA96-4443-8569-8C2F39A22C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F56-C1CC-4DED-A592-E43D9D820F33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D583-9C37-4247-8C2D-45F5796FA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47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2B1C-6380-4BEF-9032-CDD577F31708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942D-EF1A-4746-8212-636EDA6E3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1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FD4E-10D6-4197-8867-3E6794DEC4E9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83FE9-322A-4B10-A098-7ABC1A4B0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6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1688-F794-4D79-BE26-4A94F2D27D3B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2FB0-9778-4226-81F6-9133A070B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CBB0-500D-4F93-98D9-10F6FEE90DE2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AEDB-6D41-4F72-AB5D-3AFB587E53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4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D7D0-4638-4504-9ABE-68FDA525D4C0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8DD32-7E48-49A4-A8B5-EF3EA9F441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0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28FBD-0B02-4E1F-9937-27D3B2FC8811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6A33-4681-4AC8-9602-5B2C072C4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639C-FBBA-48D5-B0FB-8A0E67C53DBE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1D4-6DB7-4003-9299-9B3F31132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082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1735-C20D-4912-A905-3E2E1C7DA51A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7CDD-BB50-40FE-A71E-49E8F2243F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03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4DD5-D3FD-4C79-969C-C22DB4959926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60BD25-76D5-4066-9083-C76DF889B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87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DF7CD9F-F5E4-4A27-9811-7C22713AEE59}" type="datetime1">
              <a:rPr lang="ru-RU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F4052"/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7" r:id="rId9"/>
    <p:sldLayoutId id="2147484684" r:id="rId10"/>
    <p:sldLayoutId id="2147484685" r:id="rId11"/>
    <p:sldLayoutId id="214748468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Ст. Новодеревянковская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0" y="804863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Новодеревянковского сельского поселения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2019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-495152"/>
            <a:ext cx="856895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2000" b="1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/>
                <a:ea typeface="Times New Roman"/>
              </a:rPr>
              <a:t>Информация о муниципальных программах за 2019год</a:t>
            </a:r>
          </a:p>
          <a:p>
            <a:pPr algn="just">
              <a:spcAft>
                <a:spcPts val="0"/>
              </a:spcAft>
            </a:pP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10" y="1340768"/>
            <a:ext cx="7128792" cy="5060974"/>
          </a:xfrm>
          <a:prstGeom prst="rect">
            <a:avLst/>
          </a:prstGeom>
          <a:ln/>
        </p:spPr>
        <p:style>
          <a:lnRef idx="2">
            <a:schemeClr val="accent6"/>
          </a:lnRef>
          <a:fillRef idx="1002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68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611559" y="620688"/>
            <a:ext cx="82816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dirty="0">
                <a:latin typeface="Arial" charset="0"/>
              </a:rPr>
              <a:t>	</a:t>
            </a:r>
            <a:endParaRPr lang="ru-RU" sz="2000" dirty="0">
              <a:latin typeface="+mj-lt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20743"/>
            <a:ext cx="7704856" cy="592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31963"/>
            <a:ext cx="8208912" cy="4361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315416"/>
            <a:ext cx="8305800" cy="432048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algn="ctr">
              <a:defRPr/>
            </a:pP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17700"/>
              </p:ext>
            </p:extLst>
          </p:nvPr>
        </p:nvGraphicFramePr>
        <p:xfrm>
          <a:off x="0" y="764705"/>
          <a:ext cx="9036495" cy="5832647"/>
        </p:xfrm>
        <a:graphic>
          <a:graphicData uri="http://schemas.openxmlformats.org/drawingml/2006/table">
            <a:tbl>
              <a:tblPr firstRow="1" firstCol="1" bandRow="1"/>
              <a:tblGrid>
                <a:gridCol w="9036495"/>
              </a:tblGrid>
              <a:tr h="58326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01" marR="54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290395" cy="576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Заголовок 1"/>
          <p:cNvSpPr>
            <a:spLocks noGrp="1"/>
          </p:cNvSpPr>
          <p:nvPr>
            <p:ph type="title"/>
          </p:nvPr>
        </p:nvSpPr>
        <p:spPr>
          <a:xfrm>
            <a:off x="468313" y="-315913"/>
            <a:ext cx="8218487" cy="1657351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800" dirty="0" smtClean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5"/>
            <a:ext cx="7776864" cy="93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277938"/>
            <a:ext cx="7776864" cy="5175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algn="ctr"/>
            <a:r>
              <a:rPr lang="ru-RU" altLang="ru-RU" sz="1800" b="1" dirty="0">
                <a:solidFill>
                  <a:srgbClr val="002060"/>
                </a:solidFill>
              </a:rPr>
              <a:t>04 Муниципальная программа «Пожарная безопасность в Новодеревянковском сельском поселении Каневского района»</a:t>
            </a:r>
            <a:endParaRPr lang="ru-RU" altLang="ru-RU" sz="18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108743"/>
              </p:ext>
            </p:extLst>
          </p:nvPr>
        </p:nvGraphicFramePr>
        <p:xfrm>
          <a:off x="539552" y="2780928"/>
          <a:ext cx="4356100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976690"/>
              </p:ext>
            </p:extLst>
          </p:nvPr>
        </p:nvGraphicFramePr>
        <p:xfrm>
          <a:off x="4859338" y="1700213"/>
          <a:ext cx="3960812" cy="4249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52120" y="2348880"/>
            <a:ext cx="1728192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>
                <a:rot lat="0" lon="20699996" rev="1500000"/>
              </a:camera>
              <a:lightRig rig="threePt" dir="t"/>
            </a:scene3d>
          </a:bodyPr>
          <a:lstStyle/>
          <a:p>
            <a:pPr algn="ctr" eaLnBrk="1" hangingPunct="1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467544" y="1268760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74" y="1573213"/>
            <a:ext cx="7707545" cy="452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ru-RU" sz="2400" dirty="0">
                <a:latin typeface="Times New Roman"/>
                <a:ea typeface="Times New Roman"/>
              </a:rPr>
              <a:t>05 Муниципальная программа «Развитие сельского хозяйства </a:t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>
                <a:latin typeface="Times New Roman"/>
                <a:ea typeface="Times New Roman"/>
              </a:rPr>
              <a:t>на территории Новодеревянковского сельского поселения </a:t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>
                <a:latin typeface="Times New Roman"/>
                <a:ea typeface="Times New Roman"/>
              </a:rPr>
              <a:t>Каневского района»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31" y="1110873"/>
            <a:ext cx="7769909" cy="5101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39552" y="-315416"/>
            <a:ext cx="8223448" cy="864096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>
                <a:latin typeface="Times New Roman"/>
                <a:ea typeface="Times New Roman"/>
              </a:rPr>
              <a:t>06 Муниципальная программа «Развитие и содержание дорожного хозяйства Новодеревянковского сельского поселения»</a:t>
            </a:r>
            <a:endParaRPr lang="ru-RU" sz="2000" b="1" dirty="0" smtClean="0">
              <a:solidFill>
                <a:srgbClr val="002060"/>
              </a:solidFill>
            </a:endParaRPr>
          </a:p>
        </p:txBody>
      </p:sp>
      <p:sp>
        <p:nvSpPr>
          <p:cNvPr id="18" name="Горизонтальный свиток 17"/>
          <p:cNvSpPr/>
          <p:nvPr/>
        </p:nvSpPr>
        <p:spPr>
          <a:xfrm>
            <a:off x="235527" y="692696"/>
            <a:ext cx="8512937" cy="6264696"/>
          </a:xfrm>
          <a:prstGeom prst="horizontalScroll">
            <a:avLst/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500" dirty="0">
              <a:latin typeface="+mj-lt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83" y="1090925"/>
            <a:ext cx="7704855" cy="557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05800" cy="1152128"/>
          </a:xfrm>
        </p:spPr>
        <p:txBody>
          <a:bodyPr>
            <a:normAutofit/>
          </a:bodyPr>
          <a:lstStyle/>
          <a:p>
            <a:r>
              <a:rPr lang="ru-RU" sz="2000" b="1" dirty="0"/>
              <a:t>07 Муниципальная программа «Развитие Новодеревянковского сельского поселения Каневского района  в сфере землепользования»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124744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7920879" cy="4082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05800" cy="576064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</a:rPr>
              <a:t>08 Муниципальная программа «Развитие жилищно-коммунального хозяйства и благоустройства Новодеревянковского сельского поселения Каневского района»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4819" name="Прямоугольник 2"/>
          <p:cNvSpPr>
            <a:spLocks noChangeArrowheads="1"/>
          </p:cNvSpPr>
          <p:nvPr/>
        </p:nvSpPr>
        <p:spPr bwMode="auto">
          <a:xfrm>
            <a:off x="323850" y="1196975"/>
            <a:ext cx="86407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dirty="0">
                <a:latin typeface="+mj-lt"/>
              </a:rPr>
              <a:t>       </a:t>
            </a:r>
            <a:r>
              <a:rPr lang="ru-RU" sz="1200" dirty="0">
                <a:latin typeface="Times New Roman"/>
                <a:ea typeface="Times New Roman"/>
              </a:rPr>
              <a:t> </a:t>
            </a:r>
            <a:endParaRPr lang="ru-RU" sz="1200" dirty="0">
              <a:latin typeface="Arial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7"/>
            <a:ext cx="7920879" cy="5589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650" y="188913"/>
            <a:ext cx="7920038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</a:rPr>
              <a:t>09 Муниципальная программа «Развитие культуры Новодеревянковского сельского поселения Каневского района»</a:t>
            </a:r>
            <a:endParaRPr lang="ru-RU" sz="2000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 flipV="1">
            <a:off x="9540551" y="6710458"/>
            <a:ext cx="720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indent="449263" algn="just">
              <a:defRPr/>
            </a:pPr>
            <a:endParaRPr lang="ru-RU" sz="1400" dirty="0">
              <a:latin typeface="Arial" charset="0"/>
              <a:cs typeface="Times New Roman" pitchFamily="18" charset="0"/>
            </a:endParaRPr>
          </a:p>
          <a:p>
            <a:pPr indent="449263" algn="just">
              <a:defRPr/>
            </a:pPr>
            <a:endParaRPr lang="ru-RU" sz="1400" dirty="0">
              <a:latin typeface="Arial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0775"/>
            <a:ext cx="8064895" cy="5448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603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</a:t>
            </a:r>
            <a:r>
              <a:rPr lang="ru-RU" altLang="ru-RU" sz="2800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Новодеревянковского сельского поселения!</a:t>
            </a:r>
            <a:endParaRPr lang="ru-RU" altLang="ru-RU" sz="2800" b="1" dirty="0">
              <a:latin typeface="Arial" panose="020B0604020202020204" pitchFamily="34" charset="0"/>
              <a:cs typeface="Aharoni" panose="02010803020104030203" pitchFamily="2" charset="-79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2019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муниципальных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программ в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2019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году были: финансирование мероприятий в сфере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дорожного хозяйства, ЖКХ, культуры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, физической культуры и спорта.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Прямоугольник 2"/>
          <p:cNvSpPr>
            <a:spLocks noChangeArrowheads="1"/>
          </p:cNvSpPr>
          <p:nvPr/>
        </p:nvSpPr>
        <p:spPr bwMode="auto">
          <a:xfrm>
            <a:off x="251520" y="1196752"/>
            <a:ext cx="87845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ru-RU" dirty="0" smtClean="0">
                <a:latin typeface="Arial" charset="0"/>
              </a:rPr>
              <a:t>  </a:t>
            </a:r>
            <a:endParaRPr lang="ru-RU" sz="1600" dirty="0"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-531440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10. Муниципальная программа «Развитие физической культуры и спорта»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424936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500042"/>
            <a:ext cx="821537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Times New Roman"/>
              </a:rPr>
              <a:t>11 Муниципальная программа «Молодежь Новодеревянковского сельского поселения Каневского района»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071678"/>
            <a:ext cx="7715304" cy="120032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628800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1628800"/>
            <a:ext cx="7600357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4000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5"/>
            <a:ext cx="7416824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73373"/>
            <a:ext cx="7560840" cy="4159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2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3"/>
            <a:ext cx="7344816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87" y="1556792"/>
            <a:ext cx="7667553" cy="4822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06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5"/>
            <a:ext cx="7056784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33563"/>
            <a:ext cx="8064895" cy="4043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8497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Новодеревянковского сельского поселения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за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2019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 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(тыс.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189822"/>
              </p:ext>
            </p:extLst>
          </p:nvPr>
        </p:nvGraphicFramePr>
        <p:xfrm>
          <a:off x="395288" y="1243013"/>
          <a:ext cx="8497887" cy="4310063"/>
        </p:xfrm>
        <a:graphic>
          <a:graphicData uri="http://schemas.openxmlformats.org/drawingml/2006/table">
            <a:tbl>
              <a:tblPr/>
              <a:tblGrid>
                <a:gridCol w="384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640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049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303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47 448,4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46 344,9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97,67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всего,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18 120,1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23 909,6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131,95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доходы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65 568,5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70 254,5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107,15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65 625,7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75517,2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140,2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42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 (+)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-57,2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-5262,7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2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565808"/>
              </p:ext>
            </p:extLst>
          </p:nvPr>
        </p:nvGraphicFramePr>
        <p:xfrm>
          <a:off x="806450" y="1103313"/>
          <a:ext cx="7958138" cy="547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Новодеревянковского сельского поселения в 2019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году</a:t>
            </a: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98732" y="3637679"/>
            <a:ext cx="2767587" cy="12939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Субсидии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бюджетам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бюджетной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системы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Российской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Федерации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(межбюджетные субсидии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17 521,9 тыс. руб.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6659563" y="3695700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47,4 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2843212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225,5 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1785938" y="1585913"/>
            <a:ext cx="5689600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23909,6 тыс. </a:t>
            </a: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4716462" y="3705043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Дотации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6 114,8 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3473450" y="3019425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318125" y="3019425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841500" y="3019425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164388" y="3003550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35280" cy="8384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Исполнение  бюджета Новодеревянковского сельского поселения по расходам за 2019 год, тыс. рублей.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429725"/>
              </p:ext>
            </p:extLst>
          </p:nvPr>
        </p:nvGraphicFramePr>
        <p:xfrm>
          <a:off x="357188" y="1285875"/>
          <a:ext cx="8572500" cy="4268856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48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78970,0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75517,2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95,63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8518,1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8382,6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98,41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221,7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221,7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03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25581,1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25207,5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98,54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21728,1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20085,2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92,44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07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Образование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428,0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415,7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97,13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259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18860,0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18859,9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74,0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92,5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3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Физическая культура и спорт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3403,0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2120,6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62,32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390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700646"/>
              </p:ext>
            </p:extLst>
          </p:nvPr>
        </p:nvGraphicFramePr>
        <p:xfrm>
          <a:off x="179512" y="1268760"/>
          <a:ext cx="8784976" cy="5472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42966"/>
              </p:ext>
            </p:extLst>
          </p:nvPr>
        </p:nvGraphicFramePr>
        <p:xfrm>
          <a:off x="4499992" y="1196752"/>
          <a:ext cx="3779837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412" name="Заголовок 6"/>
          <p:cNvSpPr>
            <a:spLocks noGrp="1"/>
          </p:cNvSpPr>
          <p:nvPr>
            <p:ph type="title"/>
          </p:nvPr>
        </p:nvSpPr>
        <p:spPr>
          <a:xfrm>
            <a:off x="251520" y="1090192"/>
            <a:ext cx="8435280" cy="538609"/>
          </a:xfr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Детализация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направлений финансового обеспечения расходов  бюджета поселения за 2019 год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Times New Roman"/>
              </a:rPr>
              <a:t>характеризуется следующими данными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Times New Roman"/>
              </a:rPr>
              <a:t>:</a:t>
            </a:r>
            <a:endParaRPr lang="ru-RU" sz="1400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641323"/>
              </p:ext>
            </p:extLst>
          </p:nvPr>
        </p:nvGraphicFramePr>
        <p:xfrm>
          <a:off x="611560" y="1844824"/>
          <a:ext cx="7992888" cy="400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936625"/>
          </a:xfrm>
        </p:spPr>
        <p:txBody>
          <a:bodyPr/>
          <a:lstStyle/>
          <a:p>
            <a:pPr indent="342900" algn="ctr">
              <a:spcAft>
                <a:spcPts val="0"/>
              </a:spcAft>
            </a:pPr>
            <a:r>
              <a:rPr lang="ru-RU" sz="1400" dirty="0" smtClean="0">
                <a:latin typeface="Times New Roman"/>
                <a:ea typeface="Times New Roman"/>
              </a:rPr>
              <a:t>Выполнение </a:t>
            </a:r>
            <a:r>
              <a:rPr lang="ru-RU" sz="1400" dirty="0">
                <a:latin typeface="Times New Roman"/>
                <a:ea typeface="Times New Roman"/>
              </a:rPr>
              <a:t>муниципальных программ в Новодеревянковском сельском поселении Каневского района за </a:t>
            </a:r>
            <a:r>
              <a:rPr lang="ru-RU" sz="1400" dirty="0" smtClean="0">
                <a:latin typeface="Times New Roman"/>
                <a:ea typeface="Times New Roman"/>
              </a:rPr>
              <a:t>2019 </a:t>
            </a:r>
            <a:r>
              <a:rPr lang="ru-RU" sz="1400" dirty="0">
                <a:latin typeface="Times New Roman"/>
                <a:ea typeface="Times New Roman"/>
              </a:rPr>
              <a:t>год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  <a:endParaRPr lang="ru-RU" altLang="ru-RU" sz="1400" b="1" dirty="0" smtClean="0">
              <a:solidFill>
                <a:srgbClr val="00206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568952" cy="5055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28314</TotalTime>
  <Words>383</Words>
  <Application>Microsoft Office PowerPoint</Application>
  <PresentationFormat>Экран (4:3)</PresentationFormat>
  <Paragraphs>146</Paragraphs>
  <Slides>24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Новодеревянковского сельского поселения по расходам за 2019 год, тыс. рублей.  </vt:lpstr>
      <vt:lpstr>Детализация направлений финансового обеспечения расходов  бюджета поселения за 2019 год характеризуется следующими данными:</vt:lpstr>
      <vt:lpstr>Выполнение муниципальных программ в Новодеревянковском сельском поселении Каневского района за 2019 год.</vt:lpstr>
      <vt:lpstr>Презентация PowerPoint</vt:lpstr>
      <vt:lpstr>Презентация PowerPoint</vt:lpstr>
      <vt:lpstr>Презентация PowerPoint</vt:lpstr>
      <vt:lpstr> </vt:lpstr>
      <vt:lpstr>04 Муниципальная программа «Пожарная безопасность в Новодеревянковском сельском поселении Каневского района»</vt:lpstr>
      <vt:lpstr>05 Муниципальная программа «Развитие сельского хозяйства  на территории Новодеревянковского сельского поселения  Каневского района»</vt:lpstr>
      <vt:lpstr>06 Муниципальная программа «Развитие и содержание дорожного хозяйства Новодеревянковского сельского поселения»</vt:lpstr>
      <vt:lpstr>07 Муниципальная программа «Развитие Новодеревянковского сельского поселения Каневского района  в сфере землепользования» </vt:lpstr>
      <vt:lpstr>08 Муниципальная программа «Развитие жилищно-коммунального хозяйства и благоустройства Новодеревянковского сельского поселения Каневского района»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Пользователь</cp:lastModifiedBy>
  <cp:revision>2636</cp:revision>
  <cp:lastPrinted>2014-05-22T08:02:27Z</cp:lastPrinted>
  <dcterms:created xsi:type="dcterms:W3CDTF">2010-07-02T14:14:42Z</dcterms:created>
  <dcterms:modified xsi:type="dcterms:W3CDTF">2021-10-13T09:57:59Z</dcterms:modified>
</cp:coreProperties>
</file>