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740" r:id="rId1"/>
  </p:sldMasterIdLst>
  <p:notesMasterIdLst>
    <p:notesMasterId r:id="rId30"/>
  </p:notesMasterIdLst>
  <p:handoutMasterIdLst>
    <p:handoutMasterId r:id="rId31"/>
  </p:handoutMasterIdLst>
  <p:sldIdLst>
    <p:sldId id="464" r:id="rId2"/>
    <p:sldId id="539" r:id="rId3"/>
    <p:sldId id="544" r:id="rId4"/>
    <p:sldId id="496" r:id="rId5"/>
    <p:sldId id="482" r:id="rId6"/>
    <p:sldId id="533" r:id="rId7"/>
    <p:sldId id="512" r:id="rId8"/>
    <p:sldId id="545" r:id="rId9"/>
    <p:sldId id="562" r:id="rId10"/>
    <p:sldId id="576" r:id="rId11"/>
    <p:sldId id="566" r:id="rId12"/>
    <p:sldId id="569" r:id="rId13"/>
    <p:sldId id="521" r:id="rId14"/>
    <p:sldId id="559" r:id="rId15"/>
    <p:sldId id="570" r:id="rId16"/>
    <p:sldId id="538" r:id="rId17"/>
    <p:sldId id="555" r:id="rId18"/>
    <p:sldId id="575" r:id="rId19"/>
    <p:sldId id="573" r:id="rId20"/>
    <p:sldId id="574" r:id="rId21"/>
    <p:sldId id="541" r:id="rId22"/>
    <p:sldId id="577" r:id="rId23"/>
    <p:sldId id="578" r:id="rId24"/>
    <p:sldId id="579" r:id="rId25"/>
    <p:sldId id="580" r:id="rId26"/>
    <p:sldId id="581" r:id="rId27"/>
    <p:sldId id="582" r:id="rId28"/>
    <p:sldId id="583" r:id="rId29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Пользователь" initials="П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00CC"/>
    <a:srgbClr val="BC2A38"/>
    <a:srgbClr val="33CCCC"/>
    <a:srgbClr val="000000"/>
    <a:srgbClr val="FF9999"/>
    <a:srgbClr val="FF0066"/>
    <a:srgbClr val="99FF33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87" autoAdjust="0"/>
    <p:restoredTop sz="86369" autoAdjust="0"/>
  </p:normalViewPr>
  <p:slideViewPr>
    <p:cSldViewPr>
      <p:cViewPr varScale="1">
        <p:scale>
          <a:sx n="83" d="100"/>
          <a:sy n="83" d="100"/>
        </p:scale>
        <p:origin x="1915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3307" y="-101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DFIBM\obmen$\_Bce\&#1051;&#1086;&#1089;&#1100;\&#1057;&#1086;&#1074;&#1077;&#1097;&#1072;&#1085;&#1080;&#1077;%20&#1071;&#1085;&#1074;&#1072;&#1088;&#1100;%202011\&#1054;&#1040;&#1044;&#1041;&#1041;\&#1057;&#1083;&#1072;&#1081;&#1076;&#1099;%20&#1054;&#1040;&#1044;&#1041;&#1041;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&#1044;&#1080;&#1072;&#1075;&#1088;&#1072;&#1084;&#1084;&#1072;%20&#1074;%20Microsoft%20PowerPoint" TargetMode="External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6887280248190412E-2"/>
          <c:y val="4.2372881355936684E-2"/>
          <c:w val="0.95449844881075496"/>
          <c:h val="0.7755205570862586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Лист1!$B$6:$B$10</c:f>
              <c:strCache>
                <c:ptCount val="5"/>
                <c:pt idx="0">
                  <c:v>2006г.</c:v>
                </c:pt>
                <c:pt idx="1">
                  <c:v>2007г.</c:v>
                </c:pt>
                <c:pt idx="2">
                  <c:v>2008г.</c:v>
                </c:pt>
                <c:pt idx="3">
                  <c:v>2009г.</c:v>
                </c:pt>
                <c:pt idx="4">
                  <c:v>2010г.</c:v>
                </c:pt>
              </c:strCache>
            </c:strRef>
          </c:cat>
          <c:val>
            <c:numRef>
              <c:f>Лист1!$C$6:$C$10</c:f>
              <c:numCache>
                <c:formatCode>#,##0</c:formatCode>
                <c:ptCount val="5"/>
                <c:pt idx="0">
                  <c:v>2586.8403916999996</c:v>
                </c:pt>
                <c:pt idx="1">
                  <c:v>3323.6727967499996</c:v>
                </c:pt>
                <c:pt idx="2">
                  <c:v>5791.5468578299997</c:v>
                </c:pt>
                <c:pt idx="3">
                  <c:v>6532.4744473799965</c:v>
                </c:pt>
                <c:pt idx="4">
                  <c:v>7146.2779999999975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F6-4347-8BD3-48D6AA2EBB9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5172224"/>
        <c:axId val="25204608"/>
      </c:barChart>
      <c:catAx>
        <c:axId val="25172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52046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5204608"/>
        <c:scaling>
          <c:orientation val="minMax"/>
        </c:scaling>
        <c:delete val="1"/>
        <c:axPos val="l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млн.руб.</a:t>
                </a:r>
              </a:p>
            </c:rich>
          </c:tx>
          <c:layout>
            <c:manualLayout>
              <c:xMode val="edge"/>
              <c:yMode val="edge"/>
              <c:x val="1.137538779731174E-2"/>
              <c:y val="0.53220338983047821"/>
            </c:manualLayout>
          </c:layout>
          <c:overlay val="0"/>
          <c:spPr>
            <a:noFill/>
            <a:ln w="25400">
              <a:noFill/>
            </a:ln>
          </c:spPr>
        </c:title>
        <c:numFmt formatCode="#,##0" sourceLinked="1"/>
        <c:majorTickMark val="out"/>
        <c:minorTickMark val="none"/>
        <c:tickLblPos val="none"/>
        <c:crossAx val="25172224"/>
        <c:crosses val="autoZero"/>
        <c:crossBetween val="between"/>
      </c:valAx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80"/>
      <c:rotY val="0"/>
      <c:rAngAx val="0"/>
      <c:perspective val="20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0220377904508681E-2"/>
          <c:y val="0"/>
          <c:w val="0.71140791338914799"/>
          <c:h val="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5389">
          <a:noFill/>
        </a:ln>
      </c:spPr>
    </c:plotArea>
    <c:legend>
      <c:legendPos val="r"/>
      <c:layout>
        <c:manualLayout>
          <c:xMode val="edge"/>
          <c:yMode val="edge"/>
          <c:x val="0.69174311926605503"/>
          <c:y val="2.8985507246376812E-2"/>
          <c:w val="0.29174311926605506"/>
          <c:h val="0.96739130434782605"/>
        </c:manualLayout>
      </c:layout>
      <c:overlay val="0"/>
      <c:txPr>
        <a:bodyPr/>
        <a:lstStyle/>
        <a:p>
          <a:pPr>
            <a:defRPr sz="1182">
              <a:latin typeface="+mj-lt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771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80"/>
      <c:rotY val="0"/>
      <c:rAngAx val="0"/>
      <c:perspective val="20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9.7890650992569744E-2"/>
          <c:w val="1"/>
          <c:h val="0.75384615384615383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372">
          <a:noFill/>
        </a:ln>
      </c:spPr>
    </c:plotArea>
    <c:plotVisOnly val="1"/>
    <c:dispBlanksAs val="zero"/>
    <c:showDLblsOverMax val="0"/>
  </c:chart>
  <c:txPr>
    <a:bodyPr/>
    <a:lstStyle/>
    <a:p>
      <a:pPr>
        <a:defRPr sz="1688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783636739285145E-3"/>
          <c:y val="4.8419689347649576E-3"/>
          <c:w val="0.66224581621175183"/>
          <c:h val="0.54139303551679663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rgbClr val="B61C5E"/>
              </a:solidFill>
            </c:spPr>
            <c:extLst>
              <c:ext xmlns:c16="http://schemas.microsoft.com/office/drawing/2014/chart" uri="{C3380CC4-5D6E-409C-BE32-E72D297353CC}">
                <c16:uniqueId val="{00000000-16CA-4446-AAB9-27915E44515E}"/>
              </c:ext>
            </c:extLst>
          </c:dPt>
          <c:dPt>
            <c:idx val="1"/>
            <c:bubble3D val="0"/>
            <c:spPr>
              <a:solidFill>
                <a:srgbClr val="F87676"/>
              </a:solidFill>
            </c:spPr>
            <c:extLst>
              <c:ext xmlns:c16="http://schemas.microsoft.com/office/drawing/2014/chart" uri="{C3380CC4-5D6E-409C-BE32-E72D297353CC}">
                <c16:uniqueId val="{00000001-16CA-4446-AAB9-27915E44515E}"/>
              </c:ext>
            </c:extLst>
          </c:dPt>
          <c:dPt>
            <c:idx val="2"/>
            <c:bubble3D val="0"/>
            <c:spPr>
              <a:solidFill>
                <a:srgbClr val="CA6CB6"/>
              </a:solidFill>
            </c:spPr>
            <c:extLst>
              <c:ext xmlns:c16="http://schemas.microsoft.com/office/drawing/2014/chart" uri="{C3380CC4-5D6E-409C-BE32-E72D297353CC}">
                <c16:uniqueId val="{00000002-16CA-4446-AAB9-27915E44515E}"/>
              </c:ext>
            </c:extLst>
          </c:dPt>
          <c:cat>
            <c:numRef>
              <c:f>Лист1!$A$2:$A$4</c:f>
              <c:numCache>
                <c:formatCode>General</c:formatCode>
                <c:ptCount val="3"/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3-16CA-4446-AAB9-27915E4451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 w="25400">
          <a:noFill/>
        </a:ln>
      </c:spPr>
    </c:plotArea>
    <c:plotVisOnly val="1"/>
    <c:dispBlanksAs val="zero"/>
    <c:showDLblsOverMax val="0"/>
  </c:chart>
  <c:txPr>
    <a:bodyPr/>
    <a:lstStyle/>
    <a:p>
      <a:pPr>
        <a:defRPr sz="1768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</c:strCache>
            </c:strRef>
          </c:tx>
          <c:spPr>
            <a:solidFill>
              <a:srgbClr val="FF6699"/>
            </a:solidFill>
            <a:ln>
              <a:solidFill>
                <a:srgbClr val="99FF33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rgbClr val="CCFF33">
                      <a:shade val="30000"/>
                      <a:satMod val="115000"/>
                    </a:srgbClr>
                  </a:gs>
                  <a:gs pos="50000">
                    <a:srgbClr val="CCFF33">
                      <a:shade val="67500"/>
                      <a:satMod val="115000"/>
                    </a:srgbClr>
                  </a:gs>
                  <a:gs pos="100000">
                    <a:srgbClr val="CCFF33">
                      <a:shade val="100000"/>
                      <a:satMod val="115000"/>
                    </a:srgbClr>
                  </a:gs>
                </a:gsLst>
                <a:lin ang="18900000" scaled="1"/>
                <a:tileRect/>
              </a:gradFill>
              <a:ln>
                <a:solidFill>
                  <a:srgbClr val="99FF33"/>
                </a:solidFill>
              </a:ln>
            </c:spPr>
            <c:extLst>
              <c:ext xmlns:c16="http://schemas.microsoft.com/office/drawing/2014/chart" uri="{C3380CC4-5D6E-409C-BE32-E72D297353CC}">
                <c16:uniqueId val="{00000000-83D2-4A04-8BC2-8BF13BA09450}"/>
              </c:ext>
            </c:extLst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rgbClr val="CCFF33">
                      <a:shade val="30000"/>
                      <a:satMod val="115000"/>
                    </a:srgbClr>
                  </a:gs>
                  <a:gs pos="50000">
                    <a:srgbClr val="CCFF33">
                      <a:shade val="67500"/>
                      <a:satMod val="115000"/>
                    </a:srgbClr>
                  </a:gs>
                  <a:gs pos="100000">
                    <a:srgbClr val="CCFF33">
                      <a:shade val="100000"/>
                      <a:satMod val="115000"/>
                    </a:srgbClr>
                  </a:gs>
                </a:gsLst>
                <a:lin ang="18900000" scaled="1"/>
                <a:tileRect/>
              </a:gradFill>
              <a:ln>
                <a:solidFill>
                  <a:srgbClr val="99FF33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83D2-4A04-8BC2-8BF13BA09450}"/>
              </c:ext>
            </c:extLst>
          </c:dPt>
          <c:dPt>
            <c:idx val="2"/>
            <c:invertIfNegative val="0"/>
            <c:bubble3D val="0"/>
            <c:spPr>
              <a:gradFill flip="none" rotWithShape="1">
                <a:gsLst>
                  <a:gs pos="0">
                    <a:srgbClr val="CCFF33">
                      <a:shade val="30000"/>
                      <a:satMod val="115000"/>
                    </a:srgbClr>
                  </a:gs>
                  <a:gs pos="50000">
                    <a:srgbClr val="CCFF33">
                      <a:shade val="67500"/>
                      <a:satMod val="115000"/>
                    </a:srgbClr>
                  </a:gs>
                  <a:gs pos="100000">
                    <a:srgbClr val="CCFF33">
                      <a:shade val="100000"/>
                      <a:satMod val="115000"/>
                    </a:srgbClr>
                  </a:gs>
                </a:gsLst>
                <a:lin ang="18900000" scaled="1"/>
                <a:tileRect/>
              </a:gradFill>
              <a:ln>
                <a:solidFill>
                  <a:srgbClr val="99FF33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83D2-4A04-8BC2-8BF13BA09450}"/>
              </c:ext>
            </c:extLst>
          </c:dPt>
          <c:dPt>
            <c:idx val="3"/>
            <c:invertIfNegative val="0"/>
            <c:bubble3D val="0"/>
            <c:spPr>
              <a:gradFill flip="none" rotWithShape="1">
                <a:gsLst>
                  <a:gs pos="0">
                    <a:srgbClr val="CCFF33">
                      <a:shade val="30000"/>
                      <a:satMod val="115000"/>
                    </a:srgbClr>
                  </a:gs>
                  <a:gs pos="50000">
                    <a:srgbClr val="CCFF33">
                      <a:shade val="67500"/>
                      <a:satMod val="115000"/>
                    </a:srgbClr>
                  </a:gs>
                  <a:gs pos="100000">
                    <a:srgbClr val="CCFF33">
                      <a:shade val="100000"/>
                      <a:satMod val="115000"/>
                    </a:srgbClr>
                  </a:gs>
                </a:gsLst>
                <a:lin ang="18900000" scaled="1"/>
                <a:tileRect/>
              </a:gradFill>
              <a:ln>
                <a:solidFill>
                  <a:srgbClr val="99FF33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83D2-4A04-8BC2-8BF13BA09450}"/>
              </c:ext>
            </c:extLst>
          </c:dPt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rgbClr val="CCFF33">
                      <a:shade val="30000"/>
                      <a:satMod val="115000"/>
                    </a:srgbClr>
                  </a:gs>
                  <a:gs pos="50000">
                    <a:srgbClr val="CCFF33">
                      <a:shade val="67500"/>
                      <a:satMod val="115000"/>
                    </a:srgbClr>
                  </a:gs>
                  <a:gs pos="100000">
                    <a:srgbClr val="CCFF33">
                      <a:shade val="100000"/>
                      <a:satMod val="115000"/>
                    </a:srgbClr>
                  </a:gs>
                </a:gsLst>
                <a:lin ang="18900000" scaled="1"/>
                <a:tileRect/>
              </a:gradFill>
              <a:ln>
                <a:solidFill>
                  <a:srgbClr val="99FF33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83D2-4A04-8BC2-8BF13BA09450}"/>
              </c:ext>
            </c:extLst>
          </c:dPt>
          <c:cat>
            <c:numRef>
              <c:f>Лист1!$A$2:$A$6</c:f>
              <c:numCache>
                <c:formatCode>General</c:formatCode>
                <c:ptCount val="5"/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5-83D2-4A04-8BC2-8BF13BA094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9728128"/>
        <c:axId val="89729664"/>
        <c:axId val="0"/>
      </c:bar3DChart>
      <c:catAx>
        <c:axId val="897281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9729664"/>
        <c:crosses val="autoZero"/>
        <c:auto val="1"/>
        <c:lblAlgn val="ctr"/>
        <c:lblOffset val="100"/>
        <c:noMultiLvlLbl val="0"/>
      </c:catAx>
      <c:valAx>
        <c:axId val="897296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97281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797"/>
      </a:pPr>
      <a:endParaRPr lang="ru-RU"/>
    </a:p>
  </c:txPr>
  <c:externalData r:id="rId1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3" name="chart">
          <a:extLst xmlns:a="http://schemas.openxmlformats.org/drawingml/2006/main">
            <a:ext uri="{FF2B5EF4-FFF2-40B4-BE49-F238E27FC236}">
              <a16:creationId xmlns:a16="http://schemas.microsoft.com/office/drawing/2014/main" id="{B82C314C-C738-E8CB-A0CD-AC81E40CE7FE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32171640" cy="21427440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0.26474</cdr:x>
      <cdr:y>0.24123</cdr:y>
    </cdr:from>
    <cdr:to>
      <cdr:x>0.58384</cdr:x>
      <cdr:y>0.37086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152128" y="1296045"/>
          <a:ext cx="1391121" cy="6907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600" b="1" dirty="0">
            <a:solidFill>
              <a:schemeClr val="tx1"/>
            </a:solidFill>
            <a:latin typeface="+mj-lt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4" name="chart">
          <a:extLst xmlns:a="http://schemas.openxmlformats.org/drawingml/2006/main">
            <a:ext uri="{FF2B5EF4-FFF2-40B4-BE49-F238E27FC236}">
              <a16:creationId xmlns:a16="http://schemas.microsoft.com/office/drawing/2014/main" id="{64AE8097-33DA-AD04-BC29-96955235C620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31638240" cy="20604480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748A8A6-9882-42E7-BF72-78AC77613B34}" type="datetimeFigureOut">
              <a:rPr lang="ru-RU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 smtClean="0"/>
            </a:lvl1pPr>
          </a:lstStyle>
          <a:p>
            <a:pPr>
              <a:defRPr/>
            </a:pPr>
            <a:fld id="{6159DD79-9900-4F8B-9077-098173A3EF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425041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8F3C078-12C3-4F4F-BEA2-E8947BF30A8A}" type="datetimeFigureOut">
              <a:rPr lang="ru-RU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DA08FFC-3283-46C9-A045-267393006B7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60247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6148" name="Номер слайда 3"/>
          <p:cNvSpPr txBox="1">
            <a:spLocks noGrp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7" tIns="45363" rIns="90727" bIns="45363" anchor="b"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7942B86-3971-498C-A82A-5B81A457DD66}" type="slidenum">
              <a:rPr lang="ru-RU" altLang="ru-RU"/>
              <a:pPr algn="r" eaLnBrk="1" hangingPunct="1">
                <a:spcBef>
                  <a:spcPct val="0"/>
                </a:spcBef>
              </a:pPr>
              <a:t>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B051B7-BA15-4BFB-8FE6-3B11B8B2FC48}" type="slidenum">
              <a:rPr lang="ru-RU" altLang="ru-RU"/>
              <a:pPr>
                <a:spcBef>
                  <a:spcPct val="0"/>
                </a:spcBef>
              </a:pPr>
              <a:t>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D90EB57-CE89-466C-9A65-9F2C446858CB}" type="slidenum">
              <a:rPr lang="ru-RU" altLang="ru-RU"/>
              <a:pPr>
                <a:spcBef>
                  <a:spcPct val="0"/>
                </a:spcBef>
              </a:pPr>
              <a:t>5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A08FFC-3283-46C9-A045-267393006B73}" type="slidenum">
              <a:rPr lang="ru-RU" altLang="ru-RU" smtClean="0"/>
              <a:pPr>
                <a:defRPr/>
              </a:pPr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45465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A08FFC-3283-46C9-A045-267393006B73}" type="slidenum">
              <a:rPr lang="ru-RU" altLang="ru-RU" smtClean="0"/>
              <a:pPr>
                <a:defRPr/>
              </a:pPr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93175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B448CF4-654F-4D79-AEBD-BA996FC0013F}" type="slidenum">
              <a:rPr lang="ru-RU" altLang="ru-RU"/>
              <a:pPr>
                <a:spcBef>
                  <a:spcPct val="0"/>
                </a:spcBef>
              </a:pPr>
              <a:t>13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A08FFC-3283-46C9-A045-267393006B73}" type="slidenum">
              <a:rPr lang="ru-RU" altLang="ru-RU" smtClean="0"/>
              <a:pPr>
                <a:defRPr/>
              </a:pPr>
              <a:t>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1411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CA8A18-3EFD-41E6-8B23-0680C1E645AD}" type="datetime1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563384-BA96-4443-8569-8C2F39A22CF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8CCF56-C1CC-4DED-A592-E43D9D820F33}" type="datetime1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4CD583-9C37-4247-8C2D-45F5796FACA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1F2B1C-6380-4BEF-9032-CDD577F31708}" type="datetime1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E942D-EF1A-4746-8212-636EDA6E3CB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1_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9709C-E74D-4D25-8ED6-42011B07FD0B}" type="datetime1">
              <a:rPr lang="ru-RU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8EAF1-A29F-48AE-AED2-C813F1E1CB2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5827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E8FD4E-10D6-4197-8867-3E6794DEC4E9}" type="datetime1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83FE9-322A-4B10-A098-7ABC1A4B0B0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7C1688-F794-4D79-BE26-4A94F2D27D3B}" type="datetime1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0B2FB0-9778-4226-81F6-9133A070B53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C4CBB0-500D-4F93-98D9-10F6FEE90DE2}" type="datetime1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CAEDB-6D41-4F72-AB5D-3AFB587E5327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69D7D0-4638-4504-9ABE-68FDA525D4C0}" type="datetime1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28DD32-7E48-49A4-A8B5-EF3EA9F441B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228FBD-0B02-4E1F-9937-27D3B2FC8811}" type="datetime1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326A33-4681-4AC8-9602-5B2C072C4C1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71639C-FBBA-48D5-B0FB-8A0E67C53DBE}" type="datetime1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F341D4-6DB7-4003-9299-9B3F31132C4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331735-C20D-4912-A905-3E2E1C7DA51A}" type="datetime1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407CDD-BB50-40FE-A71E-49E8F2243FF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764DD5-D3FD-4C79-969C-C22DB4959926}" type="datetime1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60BD25-76D5-4066-9083-C76DF889BA6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9DF7CD9F-F5E4-4A27-9811-7C22713AEE59}" type="datetime1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06BB25F0-0411-48F4-BA5D-E5F65635031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1" r:id="rId1"/>
    <p:sldLayoutId id="2147484742" r:id="rId2"/>
    <p:sldLayoutId id="2147484743" r:id="rId3"/>
    <p:sldLayoutId id="2147484744" r:id="rId4"/>
    <p:sldLayoutId id="2147484745" r:id="rId5"/>
    <p:sldLayoutId id="2147484746" r:id="rId6"/>
    <p:sldLayoutId id="2147484747" r:id="rId7"/>
    <p:sldLayoutId id="2147484748" r:id="rId8"/>
    <p:sldLayoutId id="2147484749" r:id="rId9"/>
    <p:sldLayoutId id="2147484750" r:id="rId10"/>
    <p:sldLayoutId id="2147484751" r:id="rId11"/>
    <p:sldLayoutId id="2147484752" r:id="rId12"/>
  </p:sldLayoutIdLst>
  <p:hf sldNum="0"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3059113" y="6165850"/>
            <a:ext cx="3530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charset="0"/>
              </a:rPr>
              <a:t>Ст. Новодеревянковская</a:t>
            </a:r>
          </a:p>
        </p:txBody>
      </p:sp>
      <p:sp>
        <p:nvSpPr>
          <p:cNvPr id="6217" name="Text Box 73"/>
          <p:cNvSpPr txBox="1">
            <a:spLocks noChangeArrowheads="1"/>
          </p:cNvSpPr>
          <p:nvPr/>
        </p:nvSpPr>
        <p:spPr bwMode="auto">
          <a:xfrm>
            <a:off x="0" y="804863"/>
            <a:ext cx="9121775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</a:rPr>
              <a:t>БЮДЖЕТ ДЛЯ ГРАЖДАН</a:t>
            </a:r>
          </a:p>
          <a:p>
            <a:pPr algn="ctr" eaLnBrk="1" hangingPunct="1">
              <a:defRPr/>
            </a:pPr>
            <a:endParaRPr lang="ru-RU" sz="2800" b="1" dirty="0">
              <a:ln w="11430"/>
              <a:solidFill>
                <a:srgbClr val="FFC000"/>
              </a:solidFill>
              <a:effectLst>
                <a:glow>
                  <a:schemeClr val="accent5">
                    <a:satMod val="175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по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отчету об исполнении бюджета </a:t>
            </a:r>
          </a:p>
          <a:p>
            <a:pPr algn="ctr" eaLnBrk="1" hangingPunct="1"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Новодеревянковского сельского поселения</a:t>
            </a:r>
          </a:p>
          <a:p>
            <a:pPr algn="ctr" eaLnBrk="1" hangingPunct="1"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Каневского района</a:t>
            </a:r>
          </a:p>
          <a:p>
            <a:pPr algn="ctr" eaLnBrk="1" hangingPunct="1"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за 2023 год</a:t>
            </a:r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-495152"/>
            <a:ext cx="8568952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ru-RU" sz="2000" b="1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ru-RU" sz="2000" b="1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ru-RU" sz="2000" b="1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ru-RU" sz="2000" b="1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>
                <a:latin typeface="Times New Roman"/>
                <a:ea typeface="Times New Roman"/>
              </a:rPr>
              <a:t>Информация о муниципальных программах за 2023 год</a:t>
            </a:r>
          </a:p>
          <a:p>
            <a:pPr algn="just">
              <a:spcAft>
                <a:spcPts val="0"/>
              </a:spcAft>
            </a:pP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ru-RU" dirty="0">
              <a:latin typeface="Times New Roman"/>
              <a:ea typeface="Times New Roman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BEBD2E4-AB8A-4060-37B4-82DBFA36B6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2097024"/>
            <a:ext cx="7488832" cy="41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21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Прямоугольник 2"/>
          <p:cNvSpPr>
            <a:spLocks noChangeArrowheads="1"/>
          </p:cNvSpPr>
          <p:nvPr/>
        </p:nvSpPr>
        <p:spPr bwMode="auto">
          <a:xfrm>
            <a:off x="611559" y="620688"/>
            <a:ext cx="82816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buFont typeface="Wingdings 2" pitchFamily="18" charset="2"/>
              <a:buNone/>
              <a:defRPr/>
            </a:pPr>
            <a:r>
              <a:rPr lang="ru-RU" dirty="0">
                <a:latin typeface="Arial" charset="0"/>
              </a:rPr>
              <a:t>	</a:t>
            </a:r>
            <a:endParaRPr lang="ru-RU" sz="2000" dirty="0">
              <a:latin typeface="+mj-lt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BAD29D1-B01C-9A9E-360A-5E71D82347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88640"/>
            <a:ext cx="6912768" cy="626469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-315416"/>
            <a:ext cx="8305800" cy="432048"/>
          </a:xfrm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>
              <a:defRPr/>
            </a:pPr>
            <a:endParaRPr lang="ru-RU" sz="2400" dirty="0">
              <a:solidFill>
                <a:srgbClr val="00206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17700"/>
              </p:ext>
            </p:extLst>
          </p:nvPr>
        </p:nvGraphicFramePr>
        <p:xfrm>
          <a:off x="0" y="764705"/>
          <a:ext cx="9036495" cy="5832647"/>
        </p:xfrm>
        <a:graphic>
          <a:graphicData uri="http://schemas.openxmlformats.org/drawingml/2006/table">
            <a:tbl>
              <a:tblPr firstRow="1" firstCol="1" bandRow="1"/>
              <a:tblGrid>
                <a:gridCol w="9036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326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01" marR="54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FBEB9DF-F185-0981-AEAC-F1756DE97D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404664"/>
            <a:ext cx="8136903" cy="597666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Заголовок 1"/>
          <p:cNvSpPr>
            <a:spLocks noGrp="1"/>
          </p:cNvSpPr>
          <p:nvPr>
            <p:ph type="title"/>
          </p:nvPr>
        </p:nvSpPr>
        <p:spPr>
          <a:xfrm>
            <a:off x="468313" y="-315913"/>
            <a:ext cx="8218487" cy="1657351"/>
          </a:xfrm>
        </p:spPr>
        <p:txBody>
          <a:bodyPr/>
          <a:lstStyle/>
          <a:p>
            <a:pPr algn="ctr" eaLnBrk="1" hangingPunct="1">
              <a:defRPr/>
            </a:pPr>
            <a:br>
              <a:rPr lang="ru-RU" sz="2400" dirty="0">
                <a:solidFill>
                  <a:srgbClr val="002060"/>
                </a:solidFill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0C757CC-4638-8A72-F40F-9CEC3D8CC1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8176" y="1175004"/>
            <a:ext cx="6327648" cy="450799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45719"/>
          </a:xfrm>
        </p:spPr>
        <p:txBody>
          <a:bodyPr/>
          <a:lstStyle/>
          <a:p>
            <a:pPr algn="ctr"/>
            <a:endParaRPr lang="ru-RU" altLang="ru-RU" sz="1800" b="1" dirty="0">
              <a:solidFill>
                <a:srgbClr val="002060"/>
              </a:solidFill>
            </a:endParaRPr>
          </a:p>
        </p:txBody>
      </p:sp>
      <p:graphicFrame>
        <p:nvGraphicFramePr>
          <p:cNvPr id="2" name="Содержимое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42915846"/>
              </p:ext>
            </p:extLst>
          </p:nvPr>
        </p:nvGraphicFramePr>
        <p:xfrm>
          <a:off x="539552" y="620689"/>
          <a:ext cx="7920880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5976690"/>
              </p:ext>
            </p:extLst>
          </p:nvPr>
        </p:nvGraphicFramePr>
        <p:xfrm>
          <a:off x="4859338" y="1700213"/>
          <a:ext cx="3960812" cy="4249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652120" y="2348880"/>
            <a:ext cx="1728192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>
                <a:rot lat="0" lon="20699996" rev="1500000"/>
              </a:camera>
              <a:lightRig rig="threePt" dir="t"/>
            </a:scene3d>
          </a:bodyPr>
          <a:lstStyle/>
          <a:p>
            <a:pPr algn="ctr" eaLnBrk="1" hangingPunct="1"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 flipV="1">
            <a:off x="467544" y="1268760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/>
                <a:ea typeface="Times New Roman"/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20725"/>
          </a:xfrm>
        </p:spPr>
        <p:txBody>
          <a:bodyPr/>
          <a:lstStyle/>
          <a:p>
            <a:pPr algn="ctr"/>
            <a:endParaRPr lang="ru-RU" sz="2400" dirty="0">
              <a:latin typeface="Times New Roman"/>
              <a:ea typeface="Times New Roman"/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C72CADE9-176C-B104-6E23-782756E46905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/>
          <a:stretch>
            <a:fillRect/>
          </a:stretch>
        </p:blipFill>
        <p:spPr>
          <a:xfrm>
            <a:off x="971601" y="1412776"/>
            <a:ext cx="6768752" cy="432048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539552" y="-315416"/>
            <a:ext cx="8223448" cy="864096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66B17F4-F37C-3909-18DE-517CB20A00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548680"/>
            <a:ext cx="6984776" cy="630932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305800" cy="1152128"/>
          </a:xfrm>
        </p:spPr>
        <p:txBody>
          <a:bodyPr>
            <a:normAutofit/>
          </a:bodyPr>
          <a:lstStyle/>
          <a:p>
            <a:endParaRPr lang="ru-RU" sz="2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1124744"/>
            <a:ext cx="87849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BCC8563-E588-8408-96C2-DA72018A45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548680"/>
            <a:ext cx="7128792" cy="6134822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305800" cy="576064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algn="ctr">
              <a:defRPr/>
            </a:pP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34819" name="Прямоугольник 2"/>
          <p:cNvSpPr>
            <a:spLocks noChangeArrowheads="1"/>
          </p:cNvSpPr>
          <p:nvPr/>
        </p:nvSpPr>
        <p:spPr bwMode="auto">
          <a:xfrm>
            <a:off x="323850" y="1196975"/>
            <a:ext cx="86407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200" dirty="0">
                <a:latin typeface="+mj-lt"/>
              </a:rPr>
              <a:t>       </a:t>
            </a:r>
            <a:r>
              <a:rPr lang="ru-RU" sz="1200" dirty="0">
                <a:latin typeface="Times New Roman"/>
                <a:ea typeface="Times New Roman"/>
              </a:rPr>
              <a:t> </a:t>
            </a:r>
            <a:endParaRPr lang="ru-RU" sz="1200" dirty="0">
              <a:latin typeface="Arial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0BC4885-8B15-4893-BFA5-E08FCA8BFB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476672"/>
            <a:ext cx="6552728" cy="61926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ChangeArrowheads="1"/>
          </p:cNvSpPr>
          <p:nvPr/>
        </p:nvSpPr>
        <p:spPr bwMode="auto">
          <a:xfrm flipV="1">
            <a:off x="9540551" y="6710458"/>
            <a:ext cx="720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anchor="ctr">
            <a:spAutoFit/>
          </a:bodyPr>
          <a:lstStyle/>
          <a:p>
            <a:pPr indent="449263" algn="just">
              <a:defRPr/>
            </a:pPr>
            <a:endParaRPr lang="ru-RU" sz="1400" dirty="0">
              <a:latin typeface="Arial" charset="0"/>
              <a:cs typeface="Times New Roman" pitchFamily="18" charset="0"/>
            </a:endParaRPr>
          </a:p>
          <a:p>
            <a:pPr indent="449263" algn="just">
              <a:defRPr/>
            </a:pPr>
            <a:endParaRPr lang="ru-RU" sz="1400" dirty="0">
              <a:latin typeface="Arial" charset="0"/>
              <a:cs typeface="Times New Roman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2713057-AE7D-5E06-3A66-7CE213DC1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260648"/>
            <a:ext cx="6624736" cy="640871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2"/>
          <p:cNvSpPr>
            <a:spLocks noChangeArrowheads="1"/>
          </p:cNvSpPr>
          <p:nvPr/>
        </p:nvSpPr>
        <p:spPr bwMode="auto">
          <a:xfrm>
            <a:off x="755650" y="692150"/>
            <a:ext cx="7993063" cy="6032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latin typeface="Arial" panose="020B0604020202020204" pitchFamily="34" charset="0"/>
              </a:rPr>
              <a:t> </a:t>
            </a:r>
            <a:r>
              <a:rPr lang="ru-RU" altLang="ru-RU" sz="2800" b="1" dirty="0">
                <a:latin typeface="Arial" panose="020B0604020202020204" pitchFamily="34" charset="0"/>
                <a:cs typeface="Aharoni" panose="02010803020104030203" pitchFamily="2" charset="-79"/>
              </a:rPr>
              <a:t>Уважаемые жители Новодеревянковского сельского поселения!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dirty="0">
                <a:latin typeface="Arial" panose="020B0604020202020204" pitchFamily="34" charset="0"/>
                <a:cs typeface="Aharoni" panose="02010803020104030203" pitchFamily="2" charset="-79"/>
              </a:rPr>
              <a:t>	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dirty="0">
                <a:latin typeface="Arial" panose="020B0604020202020204" pitchFamily="34" charset="0"/>
                <a:cs typeface="Aharoni" panose="02010803020104030203" pitchFamily="2" charset="-79"/>
              </a:rPr>
              <a:t>	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Предлагаем Вашему вниманию издание, в котором кратко и доступно отражены основные положения отчета об исполнении  местного бюджета за 2023 год.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	Изложенные в текстовом и графическом виде  данные наглядно показывают, что ключевыми направлениями расходования бюджетных средств в рамках реализации муниципальных программ в 2023 году были: финансирование мероприятий в сфере дорожного хозяйства, ЖКХ, культуры, физической культуры и спорта.</a:t>
            </a:r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Прямоугольник 2"/>
          <p:cNvSpPr>
            <a:spLocks noChangeArrowheads="1"/>
          </p:cNvSpPr>
          <p:nvPr/>
        </p:nvSpPr>
        <p:spPr bwMode="auto">
          <a:xfrm>
            <a:off x="251520" y="1196752"/>
            <a:ext cx="87845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ru-RU" dirty="0">
                <a:latin typeface="Arial" charset="0"/>
              </a:rPr>
              <a:t>  </a:t>
            </a:r>
            <a:endParaRPr lang="ru-RU" sz="1600" dirty="0">
              <a:latin typeface="Arial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FD47607-11C1-CDAC-D689-3D69AF4197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7" y="188640"/>
            <a:ext cx="7200800" cy="655272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2071678"/>
            <a:ext cx="7715304" cy="1200329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endParaRPr lang="ru-RU" sz="3600" b="1" spc="50" dirty="0">
              <a:ln w="11430"/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charset="0"/>
            </a:endParaRPr>
          </a:p>
          <a:p>
            <a:pPr algn="ctr" eaLnBrk="1" hangingPunct="1">
              <a:defRPr/>
            </a:pPr>
            <a:endParaRPr lang="ru-RU" sz="3600" b="1" spc="50" dirty="0">
              <a:ln w="11430"/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1628800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FE5B60A-2D78-FF74-0E1B-865B7F3C5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128792" cy="4464496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88640"/>
            <a:ext cx="7488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ru-RU" sz="4000" b="1" dirty="0">
              <a:effectLst/>
              <a:latin typeface="Times New Roman"/>
              <a:ea typeface="Times New Roman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DAA1805-0D4B-95A8-7A8D-9D3A6D0DED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8176" y="407670"/>
            <a:ext cx="6327648" cy="6042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225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4EB0065-F64A-AC0B-EF5C-ABDE76B3B1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124744"/>
            <a:ext cx="6984776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677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DEC3E1E-FA72-0106-3AD7-73ECD5C1C3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188640"/>
            <a:ext cx="6840760" cy="655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077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340768"/>
            <a:ext cx="7854696" cy="4968552"/>
          </a:xfrm>
        </p:spPr>
        <p:txBody>
          <a:bodyPr>
            <a:normAutofit/>
          </a:bodyPr>
          <a:lstStyle/>
          <a:p>
            <a:r>
              <a:rPr lang="ru-RU" sz="500" dirty="0"/>
              <a:t>Ь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692696"/>
            <a:ext cx="7175351" cy="45719"/>
          </a:xfrm>
          <a:solidFill>
            <a:schemeClr val="accent2"/>
          </a:solidFill>
        </p:spPr>
        <p:txBody>
          <a:bodyPr/>
          <a:lstStyle/>
          <a:p>
            <a:r>
              <a:rPr lang="ru-RU" sz="500" dirty="0"/>
              <a:t>М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62943A0-3FD9-FE55-19DA-21B7CC39D7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884" y="237744"/>
            <a:ext cx="6428232" cy="6382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4261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531440"/>
            <a:ext cx="8305800" cy="288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6591E1A-B95F-2C28-D54F-5BD5618F2D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12776"/>
            <a:ext cx="7272808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0146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1611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8999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22F69E2-BBE3-87F9-783F-37C048C55D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6" y="298673"/>
            <a:ext cx="7200800" cy="63258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4C84164-6F19-8B49-459E-83874EE148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616" y="404664"/>
            <a:ext cx="6912768" cy="578963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395288" y="260350"/>
            <a:ext cx="8424862" cy="92333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Основные показатели</a:t>
            </a:r>
          </a:p>
          <a:p>
            <a:pPr algn="ctr" eaLnBrk="1" hangingPunct="1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бюджета Новодеревянковского сельского поселения за 2023 год  (тыс. рублей)</a:t>
            </a:r>
          </a:p>
        </p:txBody>
      </p:sp>
      <p:sp>
        <p:nvSpPr>
          <p:cNvPr id="10243" name="Text Box 10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43" name="Rectangle 9"/>
          <p:cNvSpPr>
            <a:spLocks noChangeArrowheads="1"/>
          </p:cNvSpPr>
          <p:nvPr/>
        </p:nvSpPr>
        <p:spPr bwMode="auto">
          <a:xfrm>
            <a:off x="179388" y="722313"/>
            <a:ext cx="8785225" cy="36671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F74E47A-AA45-452B-DEF7-6A44F5E662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366" y="1550989"/>
            <a:ext cx="7925846" cy="458469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/>
          <p:cNvGraphicFramePr>
            <a:graphicFrameLocks noGrp="1"/>
          </p:cNvGraphicFramePr>
          <p:nvPr/>
        </p:nvGraphicFramePr>
        <p:xfrm>
          <a:off x="0" y="0"/>
          <a:ext cx="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316" name="Text Box 8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7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67420"/>
              </p:ext>
            </p:extLst>
          </p:nvPr>
        </p:nvGraphicFramePr>
        <p:xfrm>
          <a:off x="107504" y="821483"/>
          <a:ext cx="8524731" cy="54307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680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0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6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9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75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6322">
                <a:tc rowSpan="2"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Наименование доходов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Исполнение доходной части бюджета (тыс. рублей) 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Отклонения (гр.2-гр.3)</a:t>
                      </a: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Доля в доходах  2023 г</a:t>
                      </a: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Процент выполнения, 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1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2023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2022 год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322"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804"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Налог на доходы физических лиц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12 714,60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10 880,00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1 834,60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14,81%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116,86%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4482"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7 219,70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6 820,30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399,40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8,41%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105,86%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7902"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Единый сельскохозяйственный налог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15 815,20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45 795,90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-29 980,70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18,42%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34,53%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917"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Налог на имущество физических лиц, взимаемый по ставкам, применяемым к объектам налогообложения, расположенным в границах сельских поселений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1 538,50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1 412,20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126,30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1,79%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108,94%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4231"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Земельный налог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7 859,10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11 441,90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-3 582,80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9,15%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68,69%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65497"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государственная пошлина за выдачу специального разрешения на движение по автомобильным дорогам транспортных средств, осуществляющих перевозки опасных, тяжеловесных и (или) крупногабаритных грузов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-6,40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0,00%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2643">
                <a:tc>
                  <a:txBody>
                    <a:bodyPr/>
                    <a:lstStyle/>
                    <a:p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Прочие поступления от использования имущества, находящегося в собственности сельских поселений (за исключением имущества муниципальных бюджетных и автономных учреждений, а также имущества муниципальных унитарных предприятий, в том числе казенных)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23,20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23,20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0804">
                <a:tc>
                  <a:txBody>
                    <a:bodyPr/>
                    <a:lstStyle/>
                    <a:p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Плата, поступившая в рамках договора за предоставление права на размещение и эксплуатацию нестационарного торгового объекта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14,30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7,70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216,67%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8965">
                <a:tc>
                  <a:txBody>
                    <a:bodyPr/>
                    <a:lstStyle/>
                    <a:p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Прочие доходы от оказания платных услуг (работ) получателями средств бюджетов сельских поселений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-4,60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0,00%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6322">
                <a:tc>
                  <a:txBody>
                    <a:bodyPr/>
                    <a:lstStyle/>
                    <a:p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Прочие доходы от компенсации затрат бюджетов сельских поселений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13,50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28,80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-15,30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46,88%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6322">
                <a:tc>
                  <a:txBody>
                    <a:bodyPr/>
                    <a:lstStyle/>
                    <a:p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Доходы от продажи материальных и нематериальных активов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8,70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8,70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0,01%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х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643">
                <a:tc>
                  <a:txBody>
                    <a:bodyPr/>
                    <a:lstStyle/>
                    <a:p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Штрафы, санкции, возмещение ущерба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52,30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63,90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-11,70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0,06%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81,69%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66492">
                <a:tc>
                  <a:txBody>
                    <a:bodyPr/>
                    <a:lstStyle/>
                    <a:p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Всего налоговых и неналоговых  доходов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45 259,10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76 483,80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-31 224,80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52,14%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59,17%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7504" y="17708"/>
            <a:ext cx="8712968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Таблица № 1 Сравнительный анализ результатов исполнения доходной части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бюджета поселения за 2023 год к 2022 году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8"/>
          <p:cNvSpPr txBox="1">
            <a:spLocks noChangeArrowheads="1"/>
          </p:cNvSpPr>
          <p:nvPr/>
        </p:nvSpPr>
        <p:spPr bwMode="auto">
          <a:xfrm>
            <a:off x="8910638" y="0"/>
            <a:ext cx="2825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19</a:t>
            </a:r>
          </a:p>
        </p:txBody>
      </p:sp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1403350" y="601663"/>
            <a:ext cx="7123113" cy="92333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Структура безвозмездных поступлений из других уровней бюджета в бюджет Новодеревянковского сельского поселения в 2023 году</a:t>
            </a:r>
          </a:p>
        </p:txBody>
      </p:sp>
      <p:sp>
        <p:nvSpPr>
          <p:cNvPr id="15364" name="Line 11"/>
          <p:cNvSpPr>
            <a:spLocks noChangeShapeType="1"/>
          </p:cNvSpPr>
          <p:nvPr/>
        </p:nvSpPr>
        <p:spPr bwMode="auto">
          <a:xfrm>
            <a:off x="4572000" y="1412875"/>
            <a:ext cx="0" cy="647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5" name="AutoShape 12"/>
          <p:cNvSpPr>
            <a:spLocks noChangeArrowheads="1"/>
          </p:cNvSpPr>
          <p:nvPr/>
        </p:nvSpPr>
        <p:spPr bwMode="auto">
          <a:xfrm>
            <a:off x="98732" y="3637679"/>
            <a:ext cx="2767587" cy="129397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Субсидии бюджетам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 бюджетной системы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 Российской Федерации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 (межбюджетные субсидии)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33224,9 тыс. руб.</a:t>
            </a:r>
          </a:p>
        </p:txBody>
      </p:sp>
      <p:sp>
        <p:nvSpPr>
          <p:cNvPr id="15366" name="AutoShape 13"/>
          <p:cNvSpPr>
            <a:spLocks noChangeArrowheads="1"/>
          </p:cNvSpPr>
          <p:nvPr/>
        </p:nvSpPr>
        <p:spPr bwMode="auto">
          <a:xfrm>
            <a:off x="6659563" y="3695700"/>
            <a:ext cx="2089150" cy="11779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Иные межбюджетные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трансферты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3900,4 тыс. руб.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367" name="AutoShape 14"/>
          <p:cNvSpPr>
            <a:spLocks noChangeArrowheads="1"/>
          </p:cNvSpPr>
          <p:nvPr/>
        </p:nvSpPr>
        <p:spPr bwMode="auto">
          <a:xfrm>
            <a:off x="2843212" y="3705043"/>
            <a:ext cx="1728788" cy="11699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Субвенции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300,4 тыс. руб.</a:t>
            </a:r>
          </a:p>
        </p:txBody>
      </p:sp>
      <p:sp>
        <p:nvSpPr>
          <p:cNvPr id="15368" name="AutoShape 15"/>
          <p:cNvSpPr>
            <a:spLocks noChangeArrowheads="1"/>
          </p:cNvSpPr>
          <p:nvPr/>
        </p:nvSpPr>
        <p:spPr bwMode="auto">
          <a:xfrm>
            <a:off x="1785938" y="1585913"/>
            <a:ext cx="5689600" cy="13668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</a:rPr>
              <a:t>Безвозмездные поступления,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</a:rPr>
              <a:t> всего   40612,6 тыс. руб.</a:t>
            </a:r>
          </a:p>
        </p:txBody>
      </p:sp>
      <p:sp>
        <p:nvSpPr>
          <p:cNvPr id="15369" name="AutoShape 16"/>
          <p:cNvSpPr>
            <a:spLocks noChangeArrowheads="1"/>
          </p:cNvSpPr>
          <p:nvPr/>
        </p:nvSpPr>
        <p:spPr bwMode="auto">
          <a:xfrm>
            <a:off x="4716462" y="3705043"/>
            <a:ext cx="1799753" cy="159616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Дотации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3068,5тыс. руб. </a:t>
            </a:r>
          </a:p>
        </p:txBody>
      </p:sp>
      <p:sp>
        <p:nvSpPr>
          <p:cNvPr id="13" name="Стрелка вниз 12"/>
          <p:cNvSpPr/>
          <p:nvPr/>
        </p:nvSpPr>
        <p:spPr>
          <a:xfrm flipH="1">
            <a:off x="3473450" y="3019425"/>
            <a:ext cx="234950" cy="527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5318125" y="3019425"/>
            <a:ext cx="242888" cy="527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5" name="Стрелка вниз 24"/>
          <p:cNvSpPr/>
          <p:nvPr/>
        </p:nvSpPr>
        <p:spPr>
          <a:xfrm>
            <a:off x="1841500" y="3019425"/>
            <a:ext cx="192088" cy="527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6" name="Стрелка вниз 25"/>
          <p:cNvSpPr/>
          <p:nvPr/>
        </p:nvSpPr>
        <p:spPr>
          <a:xfrm>
            <a:off x="7164388" y="3003550"/>
            <a:ext cx="193675" cy="5429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435280" cy="83842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ru-RU" sz="2200" b="1" dirty="0">
                <a:solidFill>
                  <a:srgbClr val="002060"/>
                </a:solidFill>
              </a:rPr>
            </a:br>
            <a:r>
              <a:rPr lang="ru-RU" sz="2200" b="1" dirty="0">
                <a:solidFill>
                  <a:srgbClr val="002060"/>
                </a:solidFill>
              </a:rPr>
              <a:t>Исполнение  бюджета Новодеревянковского сельского поселения по расходам за 2023 год, тыс. рублей. 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8737794"/>
              </p:ext>
            </p:extLst>
          </p:nvPr>
        </p:nvGraphicFramePr>
        <p:xfrm>
          <a:off x="357188" y="1556791"/>
          <a:ext cx="8572500" cy="4025417"/>
        </p:xfrm>
        <a:graphic>
          <a:graphicData uri="http://schemas.openxmlformats.org/drawingml/2006/table">
            <a:tbl>
              <a:tblPr/>
              <a:tblGrid>
                <a:gridCol w="57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2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36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5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5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531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Раздел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Наименование раздела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Уточненная сводная бюджетная роспись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Исполненные расходы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Процент исполнения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56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РАСХОДЫ всего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107 774,5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107 512,8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95,8%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56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56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01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Общегосударственные расходы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11 260,8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11 186,9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99,3%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456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02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Национальная оборона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421,0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420,8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99,9%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547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03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kern="120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Национальная безопасность и правоохранительная деятельность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73,4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73,4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56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04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Национальная экономика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15 360,6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15 360,4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56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05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Жилищно-коммунальное хозяйство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28 703,1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28 518,9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99,4%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456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07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Образование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297,4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297,3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99,9%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084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08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Культура, кинематография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15 816,1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15 815,5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99,9%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456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Социальная политика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422,5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422,5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456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11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Физическая культура и спорт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35 419,6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35 417,2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99,9</a:t>
                      </a:r>
                      <a:r>
                        <a:rPr lang="ru-RU" sz="1200" b="1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525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Заголовок 6"/>
          <p:cNvSpPr>
            <a:spLocks noGrp="1"/>
          </p:cNvSpPr>
          <p:nvPr>
            <p:ph type="title"/>
          </p:nvPr>
        </p:nvSpPr>
        <p:spPr>
          <a:xfrm>
            <a:off x="251520" y="1090192"/>
            <a:ext cx="8435280" cy="584775"/>
          </a:xfr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600" dirty="0">
                <a:solidFill>
                  <a:srgbClr val="00B0F0"/>
                </a:solidFill>
                <a:latin typeface="Times New Roman"/>
                <a:ea typeface="Calibri"/>
              </a:rPr>
              <a:t>Детализация направлений финансового обеспечения расходов  бюджета поселения за 2023 год </a:t>
            </a:r>
            <a:r>
              <a:rPr lang="ru-RU" sz="1600" dirty="0">
                <a:solidFill>
                  <a:srgbClr val="00B0F0"/>
                </a:solidFill>
                <a:latin typeface="Times New Roman"/>
                <a:ea typeface="Times New Roman"/>
              </a:rPr>
              <a:t>характеризуется следующими данными:</a:t>
            </a:r>
            <a:endParaRPr lang="ru-RU" sz="1400" dirty="0">
              <a:solidFill>
                <a:srgbClr val="00B0F0"/>
              </a:solidFill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2" name="Содержимое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33922770"/>
              </p:ext>
            </p:extLst>
          </p:nvPr>
        </p:nvGraphicFramePr>
        <p:xfrm>
          <a:off x="539552" y="2564904"/>
          <a:ext cx="8064896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6742966"/>
              </p:ext>
            </p:extLst>
          </p:nvPr>
        </p:nvGraphicFramePr>
        <p:xfrm>
          <a:off x="4499992" y="1196752"/>
          <a:ext cx="3779837" cy="5324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0577095"/>
              </p:ext>
            </p:extLst>
          </p:nvPr>
        </p:nvGraphicFramePr>
        <p:xfrm>
          <a:off x="611560" y="1844824"/>
          <a:ext cx="7992888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156642" y="116632"/>
            <a:ext cx="8928992" cy="936104"/>
          </a:xfrm>
        </p:spPr>
        <p:txBody>
          <a:bodyPr/>
          <a:lstStyle/>
          <a:p>
            <a:pPr indent="342900" algn="ctr">
              <a:spcAft>
                <a:spcPts val="0"/>
              </a:spcAft>
            </a:pPr>
            <a:r>
              <a:rPr lang="ru-RU" sz="1400" dirty="0">
                <a:latin typeface="Times New Roman"/>
                <a:ea typeface="Times New Roman"/>
              </a:rPr>
              <a:t>Выполнение муниципальных программ в Новодеревянковском сельском поселении Каневского района за 2023 год.</a:t>
            </a:r>
            <a:endParaRPr lang="ru-RU" altLang="ru-RU" sz="14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83579229"/>
              </p:ext>
            </p:extLst>
          </p:nvPr>
        </p:nvGraphicFramePr>
        <p:xfrm>
          <a:off x="0" y="736475"/>
          <a:ext cx="9036497" cy="59328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5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04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6975">
                <a:tc>
                  <a:txBody>
                    <a:bodyPr/>
                    <a:lstStyle/>
                    <a:p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№ п/п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Наименование муниципальной программы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План, тыс. руб.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Факт, тыс. руб.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Исполнено в 2023 году %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992">
                <a:tc>
                  <a:txBody>
                    <a:bodyPr/>
                    <a:lstStyle/>
                    <a:p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983"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Муниципальная программа «Обеспечение реализации функций муниципального образования, связанных с муниципальным управлением» на 2019-2025 годы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576,1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576,0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983"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Муниципальная программа «Информационное общество Новодеревянковского сельского поселения Каневского района» на 2019-2025 годы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641,3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641,2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983"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Муниципальная программа «Укрепление правопорядка и профилактика правонарушений на территории поселения» на 2019-2025 годы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7,3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7,3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983"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Муниципальная программа «Пожарная безопасность в Новодеревянковском сельском поселении Каневского района» на 2019-2025 годы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73,4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73,4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6975">
                <a:tc>
                  <a:txBody>
                    <a:bodyPr/>
                    <a:lstStyle/>
                    <a:p>
                      <a:pPr algn="r"/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Муниципальная программа «Развитие сельского хозяйства на территории Новодеревянковского сельского поселения Каневского района» на 2019-2025 годы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80,0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80,0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6975"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Муниципальная программа «Комплексное и устойчивое развитие Новодеревянковского сельского поселения Каневского района в сфере дорожного хозяйства» на 2019-2025 годы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14688,1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14687,9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983"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Муниципальная программа «Развитие Новодеревянковского сельского поселения Каневского района в сфере землепользования» на 2019-2025 годы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592,5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592,5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6975"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Муниципальная программа «Развитие жилищно-коммунального хозяйства и благоустройства Новодеревянковского сельского поселения Каневского района» на 2019-2025 годы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28703,1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28518,9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99,4%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7983"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Муниципальная программа «Развитие культуры в Новодеревянковском сельском поселении Каневского района» на 2019-2025 годы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15816,1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15815,4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7983"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Муниципальная программа «Развитие физической культуры и спорта в Новодеревянковском сельском поселении Каневского района» на 2019-2025 годы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35419,6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35417,2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7983"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Муниципальная программа «Молодежь Новодеревянковского сельского поселения Каневского района» на 2019-2025 годы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297,4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297,4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7983"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Муниципальная программа «Социальная политика Новодеревянковского сельского поселения Каневского района» на 2019-2025 годы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422,5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422,4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06975"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Муниципальная программа «Гармонизация межнациональных отношений и развитие национальных культур в Новодеревянковском сельском поселении Каневского района» на 2019-2025 годы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9,9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9,8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100,0%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7169">
                <a:tc>
                  <a:txBody>
                    <a:bodyPr/>
                    <a:lstStyle/>
                    <a:p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Итого по муниципальным программам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97327,3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97139,4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99,8%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28598</TotalTime>
  <Words>979</Words>
  <Application>Microsoft Office PowerPoint</Application>
  <PresentationFormat>Экран (4:3)</PresentationFormat>
  <Paragraphs>283</Paragraphs>
  <Slides>28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5" baseType="lpstr">
      <vt:lpstr>Arial</vt:lpstr>
      <vt:lpstr>Calibri</vt:lpstr>
      <vt:lpstr>Georgia</vt:lpstr>
      <vt:lpstr>Times New Roman</vt:lpstr>
      <vt:lpstr>Trebuchet MS</vt:lpstr>
      <vt:lpstr>Wingdings 2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Исполнение  бюджета Новодеревянковского сельского поселения по расходам за 2023 год, тыс. рублей.  </vt:lpstr>
      <vt:lpstr>Детализация направлений финансового обеспечения расходов  бюджета поселения за 2023 год характеризуется следующими данными:</vt:lpstr>
      <vt:lpstr>Выполнение муниципальных программ в Новодеревянковском сельском поселении Каневского района за 2023 год.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</vt:lpstr>
      <vt:lpstr>Презентация PowerPoint</vt:lpstr>
      <vt:lpstr>Презентация PowerPoint</vt:lpstr>
      <vt:lpstr>Презентация PowerPoint</vt:lpstr>
    </vt:vector>
  </TitlesOfParts>
  <Company>df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Лось</dc:creator>
  <cp:lastModifiedBy>GlBuh</cp:lastModifiedBy>
  <cp:revision>2658</cp:revision>
  <cp:lastPrinted>2014-05-22T08:02:27Z</cp:lastPrinted>
  <dcterms:created xsi:type="dcterms:W3CDTF">2010-07-02T14:14:42Z</dcterms:created>
  <dcterms:modified xsi:type="dcterms:W3CDTF">2025-12-05T05:35:48Z</dcterms:modified>
</cp:coreProperties>
</file>